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42062400"/>
  <p:notesSz cx="6858000" cy="9144000"/>
  <p:defaultTextStyle>
    <a:defPPr>
      <a:defRPr lang="en-US"/>
    </a:defPPr>
    <a:lvl1pPr marL="0" algn="l" defTabSz="3774643" rtl="0" eaLnBrk="1" latinLnBrk="0" hangingPunct="1">
      <a:defRPr sz="7430" kern="1200">
        <a:solidFill>
          <a:schemeClr val="tx1"/>
        </a:solidFill>
        <a:latin typeface="+mn-lt"/>
        <a:ea typeface="+mn-ea"/>
        <a:cs typeface="+mn-cs"/>
      </a:defRPr>
    </a:lvl1pPr>
    <a:lvl2pPr marL="1887322" algn="l" defTabSz="3774643" rtl="0" eaLnBrk="1" latinLnBrk="0" hangingPunct="1">
      <a:defRPr sz="7430" kern="1200">
        <a:solidFill>
          <a:schemeClr val="tx1"/>
        </a:solidFill>
        <a:latin typeface="+mn-lt"/>
        <a:ea typeface="+mn-ea"/>
        <a:cs typeface="+mn-cs"/>
      </a:defRPr>
    </a:lvl2pPr>
    <a:lvl3pPr marL="3774643" algn="l" defTabSz="3774643" rtl="0" eaLnBrk="1" latinLnBrk="0" hangingPunct="1">
      <a:defRPr sz="7430" kern="1200">
        <a:solidFill>
          <a:schemeClr val="tx1"/>
        </a:solidFill>
        <a:latin typeface="+mn-lt"/>
        <a:ea typeface="+mn-ea"/>
        <a:cs typeface="+mn-cs"/>
      </a:defRPr>
    </a:lvl3pPr>
    <a:lvl4pPr marL="5661965" algn="l" defTabSz="3774643" rtl="0" eaLnBrk="1" latinLnBrk="0" hangingPunct="1">
      <a:defRPr sz="7430" kern="1200">
        <a:solidFill>
          <a:schemeClr val="tx1"/>
        </a:solidFill>
        <a:latin typeface="+mn-lt"/>
        <a:ea typeface="+mn-ea"/>
        <a:cs typeface="+mn-cs"/>
      </a:defRPr>
    </a:lvl4pPr>
    <a:lvl5pPr marL="7549286" algn="l" defTabSz="3774643" rtl="0" eaLnBrk="1" latinLnBrk="0" hangingPunct="1">
      <a:defRPr sz="7430" kern="1200">
        <a:solidFill>
          <a:schemeClr val="tx1"/>
        </a:solidFill>
        <a:latin typeface="+mn-lt"/>
        <a:ea typeface="+mn-ea"/>
        <a:cs typeface="+mn-cs"/>
      </a:defRPr>
    </a:lvl5pPr>
    <a:lvl6pPr marL="9436608" algn="l" defTabSz="3774643" rtl="0" eaLnBrk="1" latinLnBrk="0" hangingPunct="1">
      <a:defRPr sz="7430" kern="1200">
        <a:solidFill>
          <a:schemeClr val="tx1"/>
        </a:solidFill>
        <a:latin typeface="+mn-lt"/>
        <a:ea typeface="+mn-ea"/>
        <a:cs typeface="+mn-cs"/>
      </a:defRPr>
    </a:lvl6pPr>
    <a:lvl7pPr marL="11323930" algn="l" defTabSz="3774643" rtl="0" eaLnBrk="1" latinLnBrk="0" hangingPunct="1">
      <a:defRPr sz="7430" kern="1200">
        <a:solidFill>
          <a:schemeClr val="tx1"/>
        </a:solidFill>
        <a:latin typeface="+mn-lt"/>
        <a:ea typeface="+mn-ea"/>
        <a:cs typeface="+mn-cs"/>
      </a:defRPr>
    </a:lvl7pPr>
    <a:lvl8pPr marL="13211251" algn="l" defTabSz="3774643" rtl="0" eaLnBrk="1" latinLnBrk="0" hangingPunct="1">
      <a:defRPr sz="7430" kern="1200">
        <a:solidFill>
          <a:schemeClr val="tx1"/>
        </a:solidFill>
        <a:latin typeface="+mn-lt"/>
        <a:ea typeface="+mn-ea"/>
        <a:cs typeface="+mn-cs"/>
      </a:defRPr>
    </a:lvl8pPr>
    <a:lvl9pPr marL="15098573" algn="l" defTabSz="3774643" rtl="0" eaLnBrk="1" latinLnBrk="0" hangingPunct="1">
      <a:defRPr sz="743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32"/>
    <p:restoredTop sz="96756"/>
  </p:normalViewPr>
  <p:slideViewPr>
    <p:cSldViewPr snapToGrid="0" snapToObjects="1">
      <p:cViewPr>
        <p:scale>
          <a:sx n="36" d="100"/>
          <a:sy n="36" d="100"/>
        </p:scale>
        <p:origin x="178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883826"/>
            <a:ext cx="31089600" cy="14643947"/>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2092500"/>
            <a:ext cx="27432000" cy="10155340"/>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39433"/>
            <a:ext cx="7886700" cy="3564594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39433"/>
            <a:ext cx="23202900" cy="356459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42062400"/>
          </a:xfrm>
          <a:prstGeom prst="rect">
            <a:avLst/>
          </a:prstGeom>
        </p:spPr>
      </p:pic>
    </p:spTree>
    <p:extLst>
      <p:ext uri="{BB962C8B-B14F-4D97-AF65-F5344CB8AC3E}">
        <p14:creationId xmlns:p14="http://schemas.microsoft.com/office/powerpoint/2010/main" val="1521370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486402"/>
            <a:ext cx="31546800" cy="17496787"/>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8148716"/>
            <a:ext cx="31546800" cy="9201147"/>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4064C1-B353-8145-9E0D-8C1E1A5522AC}" type="datetimeFigureOut">
              <a:rPr lang="en-US" smtClean="0"/>
              <a:t>3/16/18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197167"/>
            <a:ext cx="1554480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197167"/>
            <a:ext cx="1554480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4064C1-B353-8145-9E0D-8C1E1A5522AC}" type="datetimeFigureOut">
              <a:rPr lang="en-US" smtClean="0"/>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39442"/>
            <a:ext cx="31546800" cy="813012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311133"/>
            <a:ext cx="15473360"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364460"/>
            <a:ext cx="15473360"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311133"/>
            <a:ext cx="15549564"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364460"/>
            <a:ext cx="15549564"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4064C1-B353-8145-9E0D-8C1E1A5522AC}" type="datetimeFigureOut">
              <a:rPr lang="en-US" smtClean="0"/>
              <a:t>3/16/18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4064C1-B353-8145-9E0D-8C1E1A5522AC}" type="datetimeFigureOut">
              <a:rPr lang="en-US" smtClean="0"/>
              <a:t>3/16/18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064C1-B353-8145-9E0D-8C1E1A5522AC}" type="datetimeFigureOut">
              <a:rPr lang="en-US" smtClean="0"/>
              <a:t>3/16/18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6056216"/>
            <a:ext cx="18516600" cy="29891567"/>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6056216"/>
            <a:ext cx="18516600" cy="29891567"/>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39442"/>
            <a:ext cx="31546800" cy="81301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197167"/>
            <a:ext cx="31546800" cy="266882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985623"/>
            <a:ext cx="8229600" cy="2239433"/>
          </a:xfrm>
          <a:prstGeom prst="rect">
            <a:avLst/>
          </a:prstGeom>
        </p:spPr>
        <p:txBody>
          <a:bodyPr vert="horz" lIns="91440" tIns="45720" rIns="91440" bIns="45720" rtlCol="0" anchor="ctr"/>
          <a:lstStyle>
            <a:lvl1pPr algn="l">
              <a:defRPr sz="4800">
                <a:solidFill>
                  <a:schemeClr val="tx1">
                    <a:tint val="75000"/>
                  </a:schemeClr>
                </a:solidFill>
              </a:defRPr>
            </a:lvl1pPr>
          </a:lstStyle>
          <a:p>
            <a:fld id="{264064C1-B353-8145-9E0D-8C1E1A5522AC}" type="datetimeFigureOut">
              <a:rPr lang="en-US" smtClean="0"/>
              <a:t>3/16/18</a:t>
            </a:fld>
            <a:endParaRPr lang="en-US"/>
          </a:p>
        </p:txBody>
      </p:sp>
      <p:sp>
        <p:nvSpPr>
          <p:cNvPr id="5" name="Footer Placeholder 4"/>
          <p:cNvSpPr>
            <a:spLocks noGrp="1"/>
          </p:cNvSpPr>
          <p:nvPr>
            <p:ph type="ftr" sz="quarter" idx="3"/>
          </p:nvPr>
        </p:nvSpPr>
        <p:spPr>
          <a:xfrm>
            <a:off x="12115800" y="38985623"/>
            <a:ext cx="12344400" cy="2239433"/>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985623"/>
            <a:ext cx="8229600" cy="2239433"/>
          </a:xfrm>
          <a:prstGeom prst="rect">
            <a:avLst/>
          </a:prstGeom>
        </p:spPr>
        <p:txBody>
          <a:bodyPr vert="horz" lIns="91440" tIns="45720" rIns="91440" bIns="45720" rtlCol="0" anchor="ctr"/>
          <a:lstStyle>
            <a:lvl1pPr algn="r">
              <a:defRPr sz="4800">
                <a:solidFill>
                  <a:schemeClr val="tx1">
                    <a:tint val="75000"/>
                  </a:schemeClr>
                </a:solidFill>
              </a:defRPr>
            </a:lvl1pPr>
          </a:lstStyle>
          <a:p>
            <a:fld id="{F378CD70-5C8C-C840-A212-0CD80A20E3F7}" type="slidenum">
              <a:rPr lang="en-US" smtClean="0"/>
              <a:t>‹#›</a:t>
            </a:fld>
            <a:endParaRPr lang="en-US"/>
          </a:p>
        </p:txBody>
      </p:sp>
    </p:spTree>
    <p:extLst>
      <p:ext uri="{BB962C8B-B14F-4D97-AF65-F5344CB8AC3E}">
        <p14:creationId xmlns:p14="http://schemas.microsoft.com/office/powerpoint/2010/main" val="1311554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png"/><Relationship Id="rId24" Type="http://schemas.openxmlformats.org/officeDocument/2006/relationships/image" Target="../media/image24.png"/><Relationship Id="rId25" Type="http://schemas.openxmlformats.org/officeDocument/2006/relationships/image" Target="../media/image25.tiff"/><Relationship Id="rId26" Type="http://schemas.openxmlformats.org/officeDocument/2006/relationships/image" Target="../media/image26.png"/><Relationship Id="rId27" Type="http://schemas.openxmlformats.org/officeDocument/2006/relationships/image" Target="../media/image27.png"/><Relationship Id="rId28" Type="http://schemas.openxmlformats.org/officeDocument/2006/relationships/image" Target="../media/image28.png"/><Relationship Id="rId29" Type="http://schemas.openxmlformats.org/officeDocument/2006/relationships/image" Target="../media/image29.png"/><Relationship Id="rId30" Type="http://schemas.openxmlformats.org/officeDocument/2006/relationships/image" Target="../media/image30.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Shape 86"/>
          <p:cNvPicPr preferRelativeResize="0"/>
          <p:nvPr/>
        </p:nvPicPr>
        <p:blipFill rotWithShape="1">
          <a:blip r:embed="rId2">
            <a:alphaModFix/>
          </a:blip>
          <a:srcRect t="13395" b="8146"/>
          <a:stretch/>
        </p:blipFill>
        <p:spPr>
          <a:xfrm>
            <a:off x="20047781" y="24676682"/>
            <a:ext cx="5874123" cy="3148403"/>
          </a:xfrm>
          <a:prstGeom prst="rect">
            <a:avLst/>
          </a:prstGeom>
          <a:noFill/>
          <a:ln>
            <a:noFill/>
          </a:ln>
        </p:spPr>
      </p:pic>
      <p:sp>
        <p:nvSpPr>
          <p:cNvPr id="4" name="TextBox 3"/>
          <p:cNvSpPr txBox="1"/>
          <p:nvPr/>
        </p:nvSpPr>
        <p:spPr>
          <a:xfrm>
            <a:off x="11349933" y="1406779"/>
            <a:ext cx="23874302" cy="3170099"/>
          </a:xfrm>
          <a:prstGeom prst="rect">
            <a:avLst/>
          </a:prstGeom>
          <a:noFill/>
        </p:spPr>
        <p:txBody>
          <a:bodyPr wrap="square" rtlCol="0">
            <a:spAutoFit/>
          </a:bodyPr>
          <a:lstStyle/>
          <a:p>
            <a:r>
              <a:rPr lang="en-US" sz="20000" b="0" i="0" dirty="0" smtClean="0">
                <a:solidFill>
                  <a:srgbClr val="141F22"/>
                </a:solidFill>
                <a:latin typeface="Blanch Caps" charset="0"/>
                <a:ea typeface="Blanch Caps" charset="0"/>
                <a:cs typeface="Blanch Caps" charset="0"/>
              </a:rPr>
              <a:t>DATA SCIENCE FOR THE </a:t>
            </a:r>
            <a:r>
              <a:rPr lang="en-US" sz="20000" b="0" i="0" smtClean="0">
                <a:solidFill>
                  <a:srgbClr val="141F22"/>
                </a:solidFill>
                <a:latin typeface="Blanch Caps" charset="0"/>
                <a:ea typeface="Blanch Caps" charset="0"/>
                <a:cs typeface="Blanch Caps" charset="0"/>
              </a:rPr>
              <a:t>PUBLIC GOOD</a:t>
            </a:r>
            <a:endParaRPr lang="en-US" sz="20000" b="0" i="0" dirty="0">
              <a:solidFill>
                <a:srgbClr val="141F22"/>
              </a:solidFill>
              <a:latin typeface="Blanch Caps" charset="0"/>
              <a:ea typeface="Blanch Caps" charset="0"/>
              <a:cs typeface="Blanch Caps" charset="0"/>
            </a:endParaRPr>
          </a:p>
        </p:txBody>
      </p:sp>
      <p:sp>
        <p:nvSpPr>
          <p:cNvPr id="9" name="TextBox 8"/>
          <p:cNvSpPr txBox="1"/>
          <p:nvPr/>
        </p:nvSpPr>
        <p:spPr>
          <a:xfrm>
            <a:off x="1758579" y="7612040"/>
            <a:ext cx="21298659" cy="2246769"/>
          </a:xfrm>
          <a:prstGeom prst="rect">
            <a:avLst/>
          </a:prstGeom>
          <a:noFill/>
        </p:spPr>
        <p:txBody>
          <a:bodyPr wrap="square" rtlCol="0">
            <a:spAutoFit/>
          </a:bodyPr>
          <a:lstStyle/>
          <a:p>
            <a:pPr lvl="0">
              <a:buClr>
                <a:schemeClr val="dk1"/>
              </a:buClr>
              <a:buSzPts val="1100"/>
            </a:pPr>
            <a:r>
              <a:rPr lang="en-US" sz="2800" b="1" dirty="0" smtClean="0">
                <a:solidFill>
                  <a:schemeClr val="dk1"/>
                </a:solidFill>
                <a:latin typeface="Trebuchet MS"/>
                <a:ea typeface="Trebuchet MS"/>
                <a:cs typeface="Trebuchet MS"/>
                <a:sym typeface="Trebuchet MS"/>
              </a:rPr>
              <a:t>The </a:t>
            </a:r>
            <a:r>
              <a:rPr lang="en-US" sz="2800" b="1" dirty="0">
                <a:solidFill>
                  <a:srgbClr val="741B47"/>
                </a:solidFill>
                <a:latin typeface="Trebuchet MS"/>
                <a:ea typeface="Trebuchet MS"/>
                <a:cs typeface="Trebuchet MS"/>
                <a:sym typeface="Trebuchet MS"/>
              </a:rPr>
              <a:t>Data Science for the Public Good (DSPG) </a:t>
            </a:r>
            <a:r>
              <a:rPr lang="en-US" sz="2800" b="1" dirty="0">
                <a:solidFill>
                  <a:schemeClr val="dk1"/>
                </a:solidFill>
                <a:latin typeface="Trebuchet MS"/>
                <a:ea typeface="Trebuchet MS"/>
                <a:cs typeface="Trebuchet MS"/>
                <a:sym typeface="Trebuchet MS"/>
              </a:rPr>
              <a:t>program </a:t>
            </a:r>
            <a:r>
              <a:rPr lang="en-US" sz="2800" dirty="0">
                <a:solidFill>
                  <a:schemeClr val="dk1"/>
                </a:solidFill>
                <a:latin typeface="Trebuchet MS"/>
                <a:ea typeface="Trebuchet MS"/>
                <a:cs typeface="Trebuchet MS"/>
                <a:sym typeface="Trebuchet MS"/>
              </a:rPr>
              <a:t>equips new generations of scientists with the skills they need to inform intelligent governmental policy and decision-making. DSPG is delivered by the </a:t>
            </a:r>
            <a:r>
              <a:rPr lang="en-US" sz="2800" dirty="0">
                <a:solidFill>
                  <a:srgbClr val="B45F06"/>
                </a:solidFill>
                <a:latin typeface="Trebuchet MS"/>
                <a:ea typeface="Trebuchet MS"/>
                <a:cs typeface="Trebuchet MS"/>
                <a:sym typeface="Trebuchet MS"/>
              </a:rPr>
              <a:t>Social and Decision Analytics Laboratory (SDAL),</a:t>
            </a:r>
            <a:r>
              <a:rPr lang="en-US" sz="2800" dirty="0">
                <a:solidFill>
                  <a:schemeClr val="dk1"/>
                </a:solidFill>
                <a:latin typeface="Trebuchet MS"/>
                <a:ea typeface="Trebuchet MS"/>
                <a:cs typeface="Trebuchet MS"/>
                <a:sym typeface="Trebuchet MS"/>
              </a:rPr>
              <a:t> a leading laboratory in the Biocomplexity Institute of Virginia Tech, located at </a:t>
            </a:r>
            <a:r>
              <a:rPr lang="en-US" sz="2800" dirty="0">
                <a:solidFill>
                  <a:srgbClr val="0B5394"/>
                </a:solidFill>
                <a:latin typeface="Trebuchet MS"/>
                <a:ea typeface="Trebuchet MS"/>
                <a:cs typeface="Trebuchet MS"/>
                <a:sym typeface="Trebuchet MS"/>
              </a:rPr>
              <a:t>Virginia Tech Research Center in Arlington, VA.</a:t>
            </a:r>
            <a:r>
              <a:rPr lang="en-US" sz="2800" dirty="0">
                <a:solidFill>
                  <a:schemeClr val="dk1"/>
                </a:solidFill>
                <a:latin typeface="Trebuchet MS"/>
                <a:ea typeface="Trebuchet MS"/>
                <a:cs typeface="Trebuchet MS"/>
                <a:sym typeface="Trebuchet MS"/>
              </a:rPr>
              <a:t> SDAL combines expertise in statistics and social &amp; behavioral sciences to develop quantitative methods and evidence-based research to inform decision-making and evaluation. </a:t>
            </a:r>
            <a:endParaRPr lang="en-US" sz="2800" dirty="0">
              <a:solidFill>
                <a:schemeClr val="dk1"/>
              </a:solidFill>
            </a:endParaRPr>
          </a:p>
        </p:txBody>
      </p:sp>
      <p:sp>
        <p:nvSpPr>
          <p:cNvPr id="6" name="TextBox 5"/>
          <p:cNvSpPr txBox="1"/>
          <p:nvPr/>
        </p:nvSpPr>
        <p:spPr>
          <a:xfrm>
            <a:off x="11349933" y="4270466"/>
            <a:ext cx="23874302" cy="1800493"/>
          </a:xfrm>
          <a:prstGeom prst="rect">
            <a:avLst/>
          </a:prstGeom>
          <a:noFill/>
        </p:spPr>
        <p:txBody>
          <a:bodyPr wrap="square" rtlCol="0">
            <a:spAutoFit/>
          </a:bodyPr>
          <a:lstStyle/>
          <a:p>
            <a:r>
              <a:rPr lang="en-US" sz="3700" dirty="0" smtClean="0">
                <a:solidFill>
                  <a:schemeClr val="tx1">
                    <a:lumMod val="50000"/>
                    <a:lumOff val="50000"/>
                  </a:schemeClr>
                </a:solidFill>
                <a:latin typeface="Raleway" charset="0"/>
                <a:ea typeface="Raleway" charset="0"/>
                <a:cs typeface="Raleway" charset="0"/>
              </a:rPr>
              <a:t>Delivered by Biocomplexity Institute of Virginia Tech</a:t>
            </a:r>
          </a:p>
          <a:p>
            <a:r>
              <a:rPr lang="en-US" sz="3700" dirty="0" smtClean="0">
                <a:solidFill>
                  <a:schemeClr val="tx1">
                    <a:lumMod val="50000"/>
                    <a:lumOff val="50000"/>
                  </a:schemeClr>
                </a:solidFill>
                <a:latin typeface="Raleway" charset="0"/>
                <a:ea typeface="Raleway" charset="0"/>
                <a:cs typeface="Raleway" charset="0"/>
              </a:rPr>
              <a:t>Directors: Gizem Korkmaz and Aaron Schroeder, Social and Decision Analytics Laboratory (SDAL</a:t>
            </a:r>
            <a:r>
              <a:rPr lang="en-US" sz="3700" dirty="0" smtClean="0">
                <a:solidFill>
                  <a:schemeClr val="tx1">
                    <a:lumMod val="50000"/>
                    <a:lumOff val="50000"/>
                  </a:schemeClr>
                </a:solidFill>
                <a:latin typeface="Raleway" charset="0"/>
                <a:ea typeface="Raleway" charset="0"/>
                <a:cs typeface="Raleway" charset="0"/>
              </a:rPr>
              <a:t>)</a:t>
            </a:r>
          </a:p>
          <a:p>
            <a:r>
              <a:rPr lang="en-US" sz="3700" b="0" i="0" dirty="0" smtClean="0">
                <a:solidFill>
                  <a:schemeClr val="tx1">
                    <a:lumMod val="50000"/>
                    <a:lumOff val="50000"/>
                  </a:schemeClr>
                </a:solidFill>
                <a:latin typeface="Raleway" charset="0"/>
                <a:ea typeface="Raleway" charset="0"/>
                <a:cs typeface="Raleway" charset="0"/>
              </a:rPr>
              <a:t>Student Outreach: Dr. Shernita Lee</a:t>
            </a:r>
            <a:r>
              <a:rPr lang="en-US" sz="3700" dirty="0" smtClean="0">
                <a:solidFill>
                  <a:schemeClr val="tx1">
                    <a:lumMod val="50000"/>
                    <a:lumOff val="50000"/>
                  </a:schemeClr>
                </a:solidFill>
                <a:latin typeface="Raleway" charset="0"/>
                <a:ea typeface="Raleway" charset="0"/>
                <a:cs typeface="Raleway" charset="0"/>
              </a:rPr>
              <a:t>, Education and Outreach (EO)</a:t>
            </a:r>
            <a:endParaRPr lang="en-US" sz="3700" b="0" i="0" dirty="0">
              <a:solidFill>
                <a:schemeClr val="tx1">
                  <a:lumMod val="50000"/>
                  <a:lumOff val="50000"/>
                </a:schemeClr>
              </a:solidFill>
              <a:latin typeface="Raleway" charset="0"/>
              <a:ea typeface="Raleway" charset="0"/>
              <a:cs typeface="Raleway" charset="0"/>
            </a:endParaRPr>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98" y="15946679"/>
            <a:ext cx="16489266" cy="1986330"/>
          </a:xfrm>
          <a:prstGeom prst="rect">
            <a:avLst/>
          </a:prstGeom>
        </p:spPr>
      </p:pic>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367" y="6350078"/>
            <a:ext cx="34233346" cy="1977865"/>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72715" y="39582281"/>
            <a:ext cx="3621185" cy="1589639"/>
          </a:xfrm>
          <a:prstGeom prst="rect">
            <a:avLst/>
          </a:prstGeom>
        </p:spPr>
      </p:pic>
      <p:pic>
        <p:nvPicPr>
          <p:cNvPr id="50" name="Shape 104"/>
          <p:cNvPicPr preferRelativeResize="0"/>
          <p:nvPr/>
        </p:nvPicPr>
        <p:blipFill>
          <a:blip r:embed="rId6">
            <a:alphaModFix/>
          </a:blip>
          <a:stretch>
            <a:fillRect/>
          </a:stretch>
        </p:blipFill>
        <p:spPr>
          <a:xfrm>
            <a:off x="23862661" y="7634087"/>
            <a:ext cx="9842629" cy="6637175"/>
          </a:xfrm>
          <a:prstGeom prst="rect">
            <a:avLst/>
          </a:prstGeom>
          <a:noFill/>
          <a:ln>
            <a:noFill/>
          </a:ln>
        </p:spPr>
      </p:pic>
      <p:sp>
        <p:nvSpPr>
          <p:cNvPr id="57" name="Shape 101"/>
          <p:cNvSpPr txBox="1"/>
          <p:nvPr/>
        </p:nvSpPr>
        <p:spPr>
          <a:xfrm>
            <a:off x="2249180" y="10476773"/>
            <a:ext cx="21037904" cy="1371779"/>
          </a:xfrm>
          <a:prstGeom prst="rect">
            <a:avLst/>
          </a:prstGeom>
          <a:noFill/>
          <a:ln>
            <a:noFill/>
          </a:ln>
        </p:spPr>
        <p:txBody>
          <a:bodyPr spcFirstLastPara="1" wrap="square" lIns="91425" tIns="91425" rIns="91425" bIns="91425" anchor="ctr" anchorCtr="0">
            <a:noAutofit/>
          </a:bodyPr>
          <a:lstStyle/>
          <a:p>
            <a:pPr marR="0" lvl="0" algn="l" rtl="0">
              <a:spcBef>
                <a:spcPts val="0"/>
              </a:spcBef>
              <a:spcAft>
                <a:spcPts val="0"/>
              </a:spcAft>
              <a:buClr>
                <a:srgbClr val="000000"/>
              </a:buClr>
              <a:buSzPts val="1100"/>
            </a:pPr>
            <a:r>
              <a:rPr lang="en-US" sz="2800" dirty="0" smtClean="0">
                <a:solidFill>
                  <a:schemeClr val="dk1"/>
                </a:solidFill>
                <a:latin typeface="Trebuchet MS"/>
                <a:ea typeface="Trebuchet MS"/>
                <a:cs typeface="Trebuchet MS"/>
                <a:sym typeface="Trebuchet MS"/>
              </a:rPr>
              <a:t>• Horizontally </a:t>
            </a:r>
            <a:r>
              <a:rPr lang="en-US" sz="2800" dirty="0">
                <a:solidFill>
                  <a:schemeClr val="dk1"/>
                </a:solidFill>
                <a:latin typeface="Trebuchet MS"/>
                <a:ea typeface="Trebuchet MS"/>
                <a:cs typeface="Trebuchet MS"/>
                <a:sym typeface="Trebuchet MS"/>
              </a:rPr>
              <a:t>and vertically integrated team research (multidisciplinary) </a:t>
            </a:r>
            <a:r>
              <a:rPr lang="en-US" sz="2800" dirty="0" smtClean="0">
                <a:solidFill>
                  <a:schemeClr val="dk1"/>
                </a:solidFill>
                <a:latin typeface="Trebuchet MS"/>
                <a:ea typeface="Trebuchet MS"/>
                <a:cs typeface="Trebuchet MS"/>
                <a:sym typeface="Trebuchet MS"/>
              </a:rPr>
              <a:t>with </a:t>
            </a:r>
            <a:r>
              <a:rPr lang="en-US" sz="2800" dirty="0">
                <a:solidFill>
                  <a:schemeClr val="dk1"/>
                </a:solidFill>
                <a:latin typeface="Trebuchet MS"/>
                <a:ea typeface="Trebuchet MS"/>
                <a:cs typeface="Trebuchet MS"/>
                <a:sym typeface="Trebuchet MS"/>
              </a:rPr>
              <a:t>dedicated graduate students, postdocs and </a:t>
            </a:r>
            <a:r>
              <a:rPr lang="en-US" sz="2800" dirty="0" smtClean="0">
                <a:solidFill>
                  <a:schemeClr val="dk1"/>
                </a:solidFill>
                <a:latin typeface="Trebuchet MS"/>
                <a:ea typeface="Trebuchet MS"/>
                <a:cs typeface="Trebuchet MS"/>
                <a:sym typeface="Trebuchet MS"/>
              </a:rPr>
              <a:t>faculty</a:t>
            </a:r>
            <a:endParaRPr sz="2800" dirty="0">
              <a:solidFill>
                <a:schemeClr val="dk1"/>
              </a:solidFill>
              <a:latin typeface="Trebuchet MS"/>
              <a:ea typeface="Trebuchet MS"/>
              <a:cs typeface="Trebuchet MS"/>
              <a:sym typeface="Trebuchet MS"/>
            </a:endParaRPr>
          </a:p>
        </p:txBody>
      </p:sp>
      <p:pic>
        <p:nvPicPr>
          <p:cNvPr id="60" name="Shape 109"/>
          <p:cNvPicPr preferRelativeResize="0">
            <a:picLocks noChangeAspect="1"/>
          </p:cNvPicPr>
          <p:nvPr/>
        </p:nvPicPr>
        <p:blipFill rotWithShape="1">
          <a:blip r:embed="rId7">
            <a:alphaModFix/>
          </a:blip>
          <a:srcRect l="8657"/>
          <a:stretch/>
        </p:blipFill>
        <p:spPr>
          <a:xfrm>
            <a:off x="14752657" y="11899604"/>
            <a:ext cx="8595187" cy="3322225"/>
          </a:xfrm>
          <a:prstGeom prst="rect">
            <a:avLst/>
          </a:prstGeom>
          <a:noFill/>
          <a:ln>
            <a:noFill/>
          </a:ln>
          <a:effectLst>
            <a:outerShdw blurRad="50800" dist="38100" dir="2700000" algn="tl" rotWithShape="0">
              <a:prstClr val="black">
                <a:alpha val="40000"/>
              </a:prstClr>
            </a:outerShdw>
          </a:effectLst>
        </p:spPr>
      </p:pic>
      <p:sp>
        <p:nvSpPr>
          <p:cNvPr id="61" name="Shape 101"/>
          <p:cNvSpPr txBox="1"/>
          <p:nvPr/>
        </p:nvSpPr>
        <p:spPr>
          <a:xfrm>
            <a:off x="2249180" y="11090382"/>
            <a:ext cx="12406723" cy="4147457"/>
          </a:xfrm>
          <a:prstGeom prst="rect">
            <a:avLst/>
          </a:prstGeom>
          <a:noFill/>
          <a:ln>
            <a:noFill/>
          </a:ln>
        </p:spPr>
        <p:txBody>
          <a:bodyPr spcFirstLastPara="1" wrap="square" lIns="91425" tIns="91425" rIns="91425" bIns="91425" anchor="ctr" anchorCtr="0">
            <a:noAutofit/>
          </a:bodyPr>
          <a:lstStyle/>
          <a:p>
            <a:pPr marL="0" marR="0" lvl="0" indent="-914400" algn="l" rtl="0">
              <a:spcBef>
                <a:spcPts val="0"/>
              </a:spcBef>
              <a:spcAft>
                <a:spcPts val="0"/>
              </a:spcAft>
              <a:buClr>
                <a:srgbClr val="000000"/>
              </a:buClr>
              <a:buSzPts val="1100"/>
              <a:buFont typeface="Arial"/>
              <a:buNone/>
            </a:pPr>
            <a:r>
              <a:rPr lang="en-US" sz="2800" dirty="0" smtClean="0">
                <a:solidFill>
                  <a:schemeClr val="dk1"/>
                </a:solidFill>
                <a:latin typeface="Trebuchet MS"/>
                <a:ea typeface="Trebuchet MS"/>
                <a:cs typeface="Trebuchet MS"/>
                <a:sym typeface="Trebuchet MS"/>
              </a:rPr>
              <a:t>• In </a:t>
            </a:r>
            <a:r>
              <a:rPr lang="en-US" sz="2800" dirty="0">
                <a:solidFill>
                  <a:schemeClr val="dk1"/>
                </a:solidFill>
                <a:latin typeface="Trebuchet MS"/>
                <a:ea typeface="Trebuchet MS"/>
                <a:cs typeface="Trebuchet MS"/>
                <a:sym typeface="Trebuchet MS"/>
              </a:rPr>
              <a:t>collaboration with sponsors from local, state and federal governments</a:t>
            </a:r>
          </a:p>
          <a:p>
            <a:pPr marL="0" marR="0" lvl="0" indent="-914400" algn="l" rtl="0">
              <a:spcBef>
                <a:spcPts val="0"/>
              </a:spcBef>
              <a:spcAft>
                <a:spcPts val="0"/>
              </a:spcAft>
              <a:buNone/>
            </a:pPr>
            <a:r>
              <a:rPr lang="en-US" sz="2800" dirty="0" smtClean="0">
                <a:solidFill>
                  <a:schemeClr val="dk1"/>
                </a:solidFill>
                <a:latin typeface="Trebuchet MS"/>
                <a:ea typeface="Trebuchet MS"/>
                <a:cs typeface="Trebuchet MS"/>
                <a:sym typeface="Trebuchet MS"/>
              </a:rPr>
              <a:t>• Expert </a:t>
            </a:r>
            <a:r>
              <a:rPr lang="en-US" sz="2800" dirty="0">
                <a:solidFill>
                  <a:schemeClr val="dk1"/>
                </a:solidFill>
                <a:latin typeface="Trebuchet MS"/>
                <a:ea typeface="Trebuchet MS"/>
                <a:cs typeface="Trebuchet MS"/>
                <a:sym typeface="Trebuchet MS"/>
              </a:rPr>
              <a:t>training in essential tools for statistical computing, including Hadoop, R, Python, and </a:t>
            </a:r>
            <a:r>
              <a:rPr lang="en-US" sz="2800" dirty="0" smtClean="0">
                <a:solidFill>
                  <a:schemeClr val="dk1"/>
                </a:solidFill>
                <a:latin typeface="Trebuchet MS"/>
                <a:ea typeface="Trebuchet MS"/>
                <a:cs typeface="Trebuchet MS"/>
                <a:sym typeface="Trebuchet MS"/>
              </a:rPr>
              <a:t>GIS</a:t>
            </a:r>
          </a:p>
          <a:p>
            <a:pPr indent="-914400"/>
            <a:r>
              <a:rPr lang="en-US" sz="2800" dirty="0" smtClean="0">
                <a:solidFill>
                  <a:schemeClr val="dk1"/>
                </a:solidFill>
                <a:latin typeface="Trebuchet MS"/>
                <a:ea typeface="Trebuchet MS"/>
                <a:cs typeface="Trebuchet MS"/>
                <a:sym typeface="Trebuchet MS"/>
              </a:rPr>
              <a:t>• Professional </a:t>
            </a:r>
            <a:r>
              <a:rPr lang="en-US" sz="2800" dirty="0">
                <a:solidFill>
                  <a:schemeClr val="dk1"/>
                </a:solidFill>
                <a:latin typeface="Trebuchet MS"/>
                <a:ea typeface="Trebuchet MS"/>
                <a:cs typeface="Trebuchet MS"/>
                <a:sym typeface="Trebuchet MS"/>
              </a:rPr>
              <a:t>training through development workshops and </a:t>
            </a:r>
            <a:r>
              <a:rPr lang="en-US" sz="2800" dirty="0" smtClean="0">
                <a:solidFill>
                  <a:schemeClr val="dk1"/>
                </a:solidFill>
                <a:latin typeface="Trebuchet MS"/>
                <a:ea typeface="Trebuchet MS"/>
                <a:cs typeface="Trebuchet MS"/>
                <a:sym typeface="Trebuchet MS"/>
              </a:rPr>
              <a:t>seminars </a:t>
            </a:r>
          </a:p>
          <a:p>
            <a:pPr indent="-914400"/>
            <a:r>
              <a:rPr lang="en-US" sz="2800" dirty="0">
                <a:solidFill>
                  <a:schemeClr val="dk1"/>
                </a:solidFill>
                <a:latin typeface="Trebuchet MS"/>
                <a:ea typeface="Trebuchet MS"/>
                <a:cs typeface="Trebuchet MS"/>
                <a:sym typeface="Trebuchet MS"/>
              </a:rPr>
              <a:t>• </a:t>
            </a:r>
            <a:r>
              <a:rPr lang="en-US" sz="2800" dirty="0" smtClean="0">
                <a:solidFill>
                  <a:schemeClr val="dk1"/>
                </a:solidFill>
                <a:latin typeface="Trebuchet MS"/>
                <a:ea typeface="Trebuchet MS"/>
                <a:cs typeface="Trebuchet MS"/>
                <a:sym typeface="Trebuchet MS"/>
              </a:rPr>
              <a:t>Individualized mentors working closely with students </a:t>
            </a:r>
            <a:endParaRPr sz="2800" dirty="0">
              <a:solidFill>
                <a:schemeClr val="dk1"/>
              </a:solidFill>
              <a:latin typeface="Trebuchet MS"/>
              <a:ea typeface="Trebuchet MS"/>
              <a:cs typeface="Trebuchet MS"/>
              <a:sym typeface="Trebuchet MS"/>
            </a:endParaRPr>
          </a:p>
          <a:p>
            <a:pPr marL="0" marR="0" lvl="0" indent="-914400" algn="l" rtl="0">
              <a:spcBef>
                <a:spcPts val="0"/>
              </a:spcBef>
              <a:spcAft>
                <a:spcPts val="0"/>
              </a:spcAft>
              <a:buNone/>
            </a:pPr>
            <a:r>
              <a:rPr lang="en-US" sz="2800" dirty="0" smtClean="0">
                <a:solidFill>
                  <a:schemeClr val="dk1"/>
                </a:solidFill>
                <a:latin typeface="Trebuchet MS"/>
                <a:ea typeface="Trebuchet MS"/>
                <a:cs typeface="Trebuchet MS"/>
                <a:sym typeface="Trebuchet MS"/>
              </a:rPr>
              <a:t>• Opportunity </a:t>
            </a:r>
            <a:r>
              <a:rPr lang="en-US" sz="2800" dirty="0">
                <a:solidFill>
                  <a:schemeClr val="dk1"/>
                </a:solidFill>
                <a:latin typeface="Trebuchet MS"/>
                <a:ea typeface="Trebuchet MS"/>
                <a:cs typeface="Trebuchet MS"/>
                <a:sym typeface="Trebuchet MS"/>
              </a:rPr>
              <a:t>to interact with decision-makers in industry and government agencies and attend </a:t>
            </a:r>
            <a:r>
              <a:rPr lang="en-US" sz="2800" dirty="0" smtClean="0">
                <a:solidFill>
                  <a:schemeClr val="dk1"/>
                </a:solidFill>
                <a:latin typeface="Trebuchet MS"/>
                <a:ea typeface="Trebuchet MS"/>
                <a:cs typeface="Trebuchet MS"/>
                <a:sym typeface="Trebuchet MS"/>
              </a:rPr>
              <a:t>policy </a:t>
            </a:r>
            <a:r>
              <a:rPr lang="en-US" sz="2800" dirty="0">
                <a:solidFill>
                  <a:schemeClr val="dk1"/>
                </a:solidFill>
                <a:latin typeface="Trebuchet MS"/>
                <a:ea typeface="Trebuchet MS"/>
                <a:cs typeface="Trebuchet MS"/>
                <a:sym typeface="Trebuchet MS"/>
              </a:rPr>
              <a:t>events on Capital Hill and the surrounding area. </a:t>
            </a:r>
            <a:endParaRPr sz="2800" dirty="0">
              <a:solidFill>
                <a:schemeClr val="dk1"/>
              </a:solidFill>
              <a:latin typeface="Trebuchet MS"/>
              <a:ea typeface="Trebuchet MS"/>
              <a:cs typeface="Trebuchet MS"/>
              <a:sym typeface="Trebuchet MS"/>
            </a:endParaRPr>
          </a:p>
          <a:p>
            <a:pPr marL="0" lvl="0" indent="-914400" rtl="0">
              <a:spcBef>
                <a:spcPts val="0"/>
              </a:spcBef>
              <a:spcAft>
                <a:spcPts val="0"/>
              </a:spcAft>
              <a:buClr>
                <a:schemeClr val="dk1"/>
              </a:buClr>
              <a:buSzPts val="1100"/>
              <a:buFont typeface="Arial"/>
              <a:buNone/>
            </a:pPr>
            <a:r>
              <a:rPr lang="en-US" sz="2800" dirty="0" smtClean="0">
                <a:solidFill>
                  <a:schemeClr val="dk1"/>
                </a:solidFill>
                <a:latin typeface="Trebuchet MS"/>
                <a:ea typeface="Trebuchet MS"/>
                <a:cs typeface="Trebuchet MS"/>
                <a:sym typeface="Trebuchet MS"/>
              </a:rPr>
              <a:t>• Technical </a:t>
            </a:r>
            <a:r>
              <a:rPr lang="en-US" sz="2800" dirty="0">
                <a:solidFill>
                  <a:schemeClr val="dk1"/>
                </a:solidFill>
                <a:latin typeface="Trebuchet MS"/>
                <a:ea typeface="Trebuchet MS"/>
                <a:cs typeface="Trebuchet MS"/>
                <a:sym typeface="Trebuchet MS"/>
              </a:rPr>
              <a:t>report and publication </a:t>
            </a:r>
            <a:r>
              <a:rPr lang="en-US" sz="2800" dirty="0" smtClean="0">
                <a:solidFill>
                  <a:schemeClr val="dk1"/>
                </a:solidFill>
                <a:latin typeface="Trebuchet MS"/>
                <a:ea typeface="Trebuchet MS"/>
                <a:cs typeface="Trebuchet MS"/>
                <a:sym typeface="Trebuchet MS"/>
              </a:rPr>
              <a:t>opportunities</a:t>
            </a:r>
            <a:endParaRPr sz="2800" dirty="0">
              <a:solidFill>
                <a:schemeClr val="dk1"/>
              </a:solidFill>
              <a:latin typeface="Trebuchet MS"/>
              <a:ea typeface="Trebuchet MS"/>
              <a:cs typeface="Trebuchet MS"/>
              <a:sym typeface="Trebuchet MS"/>
            </a:endParaRPr>
          </a:p>
        </p:txBody>
      </p:sp>
      <p:sp>
        <p:nvSpPr>
          <p:cNvPr id="62" name="TextBox 61"/>
          <p:cNvSpPr txBox="1"/>
          <p:nvPr/>
        </p:nvSpPr>
        <p:spPr>
          <a:xfrm>
            <a:off x="1758577" y="9955806"/>
            <a:ext cx="21298659" cy="954107"/>
          </a:xfrm>
          <a:prstGeom prst="rect">
            <a:avLst/>
          </a:prstGeom>
          <a:noFill/>
        </p:spPr>
        <p:txBody>
          <a:bodyPr wrap="square" rtlCol="0">
            <a:spAutoFit/>
          </a:bodyPr>
          <a:lstStyle/>
          <a:p>
            <a:pPr lvl="0"/>
            <a:r>
              <a:rPr lang="en-US" sz="2800" dirty="0" smtClean="0">
                <a:solidFill>
                  <a:schemeClr val="dk1"/>
                </a:solidFill>
                <a:latin typeface="Trebuchet MS"/>
                <a:ea typeface="Trebuchet MS"/>
                <a:cs typeface="Trebuchet MS"/>
                <a:sym typeface="Trebuchet MS"/>
              </a:rPr>
              <a:t>Every </a:t>
            </a:r>
            <a:r>
              <a:rPr lang="en-US" sz="2800" dirty="0">
                <a:solidFill>
                  <a:schemeClr val="dk1"/>
                </a:solidFill>
                <a:latin typeface="Trebuchet MS"/>
                <a:ea typeface="Trebuchet MS"/>
                <a:cs typeface="Trebuchet MS"/>
                <a:sym typeface="Trebuchet MS"/>
              </a:rPr>
              <a:t>summer, SDAL researchers and DSPG students team up to work on projects that focus on the interface of data analytics and social science to address real problems at the local, state, and federal levels. </a:t>
            </a:r>
            <a:endParaRPr lang="en-US" sz="2800" dirty="0">
              <a:latin typeface="Trebuchet MS" charset="0"/>
              <a:ea typeface="Trebuchet MS" charset="0"/>
              <a:cs typeface="Trebuchet MS" charset="0"/>
            </a:endParaRPr>
          </a:p>
        </p:txBody>
      </p:sp>
      <p:sp>
        <p:nvSpPr>
          <p:cNvPr id="63" name="Shape 93"/>
          <p:cNvSpPr txBox="1"/>
          <p:nvPr/>
        </p:nvSpPr>
        <p:spPr>
          <a:xfrm>
            <a:off x="2037647" y="15946679"/>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DSPG Fellows</a:t>
            </a:r>
            <a:endParaRPr sz="4800" b="0" i="0" u="none" strike="noStrike" cap="none">
              <a:solidFill>
                <a:srgbClr val="141F22"/>
              </a:solidFill>
              <a:latin typeface="Raleway"/>
              <a:ea typeface="Raleway"/>
              <a:cs typeface="Raleway"/>
              <a:sym typeface="Raleway"/>
            </a:endParaRPr>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4268" y="15950208"/>
            <a:ext cx="16489266" cy="1986330"/>
          </a:xfrm>
          <a:prstGeom prst="rect">
            <a:avLst/>
          </a:prstGeom>
        </p:spPr>
      </p:pic>
      <p:sp>
        <p:nvSpPr>
          <p:cNvPr id="66" name="Shape 93"/>
          <p:cNvSpPr txBox="1"/>
          <p:nvPr/>
        </p:nvSpPr>
        <p:spPr>
          <a:xfrm>
            <a:off x="21342590" y="15986520"/>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dirty="0">
                <a:solidFill>
                  <a:srgbClr val="141F22"/>
                </a:solidFill>
                <a:latin typeface="Raleway"/>
                <a:ea typeface="Raleway"/>
                <a:cs typeface="Raleway"/>
                <a:sym typeface="Raleway"/>
              </a:rPr>
              <a:t>DSPG </a:t>
            </a:r>
            <a:r>
              <a:rPr lang="en-US" sz="4800" dirty="0" smtClean="0">
                <a:solidFill>
                  <a:srgbClr val="141F22"/>
                </a:solidFill>
                <a:latin typeface="Raleway"/>
                <a:ea typeface="Raleway"/>
                <a:cs typeface="Raleway"/>
                <a:sym typeface="Raleway"/>
              </a:rPr>
              <a:t>Undergraduate Students</a:t>
            </a:r>
            <a:endParaRPr sz="4800" b="0" i="0" u="none" strike="noStrike" cap="none" dirty="0">
              <a:solidFill>
                <a:srgbClr val="141F22"/>
              </a:solidFill>
              <a:latin typeface="Raleway"/>
              <a:ea typeface="Raleway"/>
              <a:cs typeface="Raleway"/>
              <a:sym typeface="Raleway"/>
            </a:endParaRPr>
          </a:p>
        </p:txBody>
      </p:sp>
      <p:sp>
        <p:nvSpPr>
          <p:cNvPr id="67" name="Shape 107"/>
          <p:cNvSpPr txBox="1"/>
          <p:nvPr/>
        </p:nvSpPr>
        <p:spPr>
          <a:xfrm>
            <a:off x="1724037" y="17717607"/>
            <a:ext cx="9591356" cy="2512200"/>
          </a:xfrm>
          <a:prstGeom prst="rect">
            <a:avLst/>
          </a:prstGeom>
          <a:noFill/>
          <a:ln>
            <a:noFill/>
          </a:ln>
        </p:spPr>
        <p:txBody>
          <a:bodyPr spcFirstLastPara="1" wrap="square" lIns="91425" tIns="91425" rIns="91425" bIns="91425" anchor="ctr" anchorCtr="0">
            <a:noAutofit/>
          </a:bodyPr>
          <a:lstStyle/>
          <a:p>
            <a:pPr marL="342900" lvl="0" indent="-342900" rtl="0">
              <a:lnSpc>
                <a:spcPct val="115000"/>
              </a:lnSpc>
              <a:spcBef>
                <a:spcPts val="0"/>
              </a:spcBef>
              <a:spcAft>
                <a:spcPts val="0"/>
              </a:spcAft>
              <a:buFont typeface="Arial" panose="020B0604020202020204" pitchFamily="34" charset="0"/>
              <a:buChar char="•"/>
            </a:pPr>
            <a:r>
              <a:rPr lang="en-US" sz="2800" dirty="0" smtClean="0">
                <a:solidFill>
                  <a:schemeClr val="dk1"/>
                </a:solidFill>
                <a:latin typeface="Trebuchet MS"/>
                <a:ea typeface="Trebuchet MS"/>
                <a:cs typeface="Trebuchet MS"/>
                <a:sym typeface="Trebuchet MS"/>
              </a:rPr>
              <a:t>Graduate students (Masters and PhD) enrolled at any U.S. university can apply for funded fellowship positions</a:t>
            </a:r>
          </a:p>
          <a:p>
            <a:pPr marL="342900" lvl="0" indent="-342900" rtl="0">
              <a:lnSpc>
                <a:spcPct val="115000"/>
              </a:lnSpc>
              <a:spcBef>
                <a:spcPts val="0"/>
              </a:spcBef>
              <a:spcAft>
                <a:spcPts val="0"/>
              </a:spcAft>
              <a:buFont typeface="Arial" panose="020B0604020202020204" pitchFamily="34" charset="0"/>
              <a:buChar char="•"/>
            </a:pPr>
            <a:r>
              <a:rPr lang="en-US" sz="2800" dirty="0" smtClean="0">
                <a:solidFill>
                  <a:schemeClr val="dk1"/>
                </a:solidFill>
                <a:latin typeface="Trebuchet MS"/>
                <a:ea typeface="Trebuchet MS"/>
                <a:cs typeface="Trebuchet MS"/>
                <a:sym typeface="Trebuchet MS"/>
              </a:rPr>
              <a:t>Selection </a:t>
            </a:r>
            <a:r>
              <a:rPr lang="en-US" sz="2800" dirty="0">
                <a:solidFill>
                  <a:schemeClr val="dk1"/>
                </a:solidFill>
                <a:latin typeface="Trebuchet MS"/>
                <a:ea typeface="Trebuchet MS"/>
                <a:cs typeface="Trebuchet MS"/>
                <a:sym typeface="Trebuchet MS"/>
              </a:rPr>
              <a:t>through a competitive national search</a:t>
            </a:r>
            <a:endParaRPr sz="2800" dirty="0">
              <a:solidFill>
                <a:schemeClr val="dk1"/>
              </a:solidFill>
              <a:latin typeface="Trebuchet MS"/>
              <a:ea typeface="Trebuchet MS"/>
              <a:cs typeface="Trebuchet MS"/>
              <a:sym typeface="Trebuchet MS"/>
            </a:endParaRPr>
          </a:p>
          <a:p>
            <a:pPr marL="342900" lvl="0" indent="-342900" rtl="0">
              <a:lnSpc>
                <a:spcPct val="115000"/>
              </a:lnSpc>
              <a:spcBef>
                <a:spcPts val="0"/>
              </a:spcBef>
              <a:spcAft>
                <a:spcPts val="0"/>
              </a:spcAft>
              <a:buFont typeface="Arial" panose="020B0604020202020204" pitchFamily="34" charset="0"/>
              <a:buChar char="•"/>
            </a:pPr>
            <a:r>
              <a:rPr lang="en-US" sz="2800" dirty="0">
                <a:solidFill>
                  <a:schemeClr val="dk1"/>
                </a:solidFill>
                <a:latin typeface="Trebuchet MS"/>
                <a:ea typeface="Trebuchet MS"/>
                <a:cs typeface="Trebuchet MS"/>
                <a:sym typeface="Trebuchet MS"/>
              </a:rPr>
              <a:t>Possess high quantitative, statistical, computational and programming </a:t>
            </a:r>
            <a:r>
              <a:rPr lang="en-US" sz="2800" dirty="0">
                <a:solidFill>
                  <a:schemeClr val="dk1"/>
                </a:solidFill>
                <a:latin typeface="Trebuchet MS"/>
                <a:ea typeface="Trebuchet MS"/>
                <a:cs typeface="Trebuchet MS"/>
                <a:sym typeface="Trebuchet MS"/>
              </a:rPr>
              <a:t>skills</a:t>
            </a:r>
            <a:endParaRPr sz="2800" dirty="0">
              <a:solidFill>
                <a:schemeClr val="dk1"/>
              </a:solidFill>
              <a:latin typeface="Trebuchet MS"/>
              <a:ea typeface="Trebuchet MS"/>
              <a:cs typeface="Trebuchet MS"/>
              <a:sym typeface="Trebuchet MS"/>
            </a:endParaRPr>
          </a:p>
          <a:p>
            <a:pPr marL="342900" lvl="0" indent="-342900" rtl="0">
              <a:lnSpc>
                <a:spcPct val="115000"/>
              </a:lnSpc>
              <a:spcBef>
                <a:spcPts val="0"/>
              </a:spcBef>
              <a:spcAft>
                <a:spcPts val="0"/>
              </a:spcAft>
              <a:buFont typeface="Arial" panose="020B0604020202020204" pitchFamily="34" charset="0"/>
              <a:buChar char="•"/>
            </a:pPr>
            <a:r>
              <a:rPr lang="en-US" sz="2800" dirty="0">
                <a:solidFill>
                  <a:schemeClr val="dk1"/>
                </a:solidFill>
                <a:latin typeface="Trebuchet MS"/>
                <a:ea typeface="Trebuchet MS"/>
                <a:cs typeface="Trebuchet MS"/>
                <a:sym typeface="Trebuchet MS"/>
              </a:rPr>
              <a:t>Lead, </a:t>
            </a:r>
            <a:r>
              <a:rPr lang="en-US" sz="2800" dirty="0" smtClean="0">
                <a:solidFill>
                  <a:schemeClr val="dk1"/>
                </a:solidFill>
                <a:latin typeface="Trebuchet MS"/>
                <a:ea typeface="Trebuchet MS"/>
                <a:cs typeface="Trebuchet MS"/>
                <a:sym typeface="Trebuchet MS"/>
              </a:rPr>
              <a:t>support, </a:t>
            </a:r>
            <a:r>
              <a:rPr lang="en-US" sz="2800" dirty="0">
                <a:solidFill>
                  <a:schemeClr val="dk1"/>
                </a:solidFill>
                <a:latin typeface="Trebuchet MS"/>
                <a:ea typeface="Trebuchet MS"/>
                <a:cs typeface="Trebuchet MS"/>
                <a:sym typeface="Trebuchet MS"/>
              </a:rPr>
              <a:t>and guide the VT undergraduate </a:t>
            </a:r>
            <a:r>
              <a:rPr lang="en-US" sz="2800" dirty="0" smtClean="0">
                <a:solidFill>
                  <a:schemeClr val="dk1"/>
                </a:solidFill>
                <a:latin typeface="Trebuchet MS"/>
                <a:ea typeface="Trebuchet MS"/>
                <a:cs typeface="Trebuchet MS"/>
                <a:sym typeface="Trebuchet MS"/>
              </a:rPr>
              <a:t>students together with SADL faculty and postdocs</a:t>
            </a:r>
            <a:endParaRPr sz="2800" dirty="0">
              <a:solidFill>
                <a:schemeClr val="dk1"/>
              </a:solidFill>
              <a:latin typeface="Trebuchet MS"/>
              <a:ea typeface="Trebuchet MS"/>
              <a:cs typeface="Trebuchet MS"/>
              <a:sym typeface="Trebuchet MS"/>
            </a:endParaRPr>
          </a:p>
        </p:txBody>
      </p:sp>
      <p:sp>
        <p:nvSpPr>
          <p:cNvPr id="73" name="Shape 100"/>
          <p:cNvSpPr txBox="1"/>
          <p:nvPr/>
        </p:nvSpPr>
        <p:spPr>
          <a:xfrm>
            <a:off x="21279282" y="16885940"/>
            <a:ext cx="14164610" cy="3738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The program is open to </a:t>
            </a:r>
            <a:r>
              <a:rPr lang="en-US" sz="2800" b="1" dirty="0">
                <a:solidFill>
                  <a:srgbClr val="C00000"/>
                </a:solidFill>
                <a:latin typeface="Trebuchet MS"/>
                <a:ea typeface="Trebuchet MS"/>
                <a:cs typeface="Trebuchet MS"/>
                <a:sym typeface="Trebuchet MS"/>
              </a:rPr>
              <a:t>all VT </a:t>
            </a:r>
            <a:r>
              <a:rPr lang="en-US" sz="2800" b="1" dirty="0">
                <a:solidFill>
                  <a:srgbClr val="C00000"/>
                </a:solidFill>
                <a:latin typeface="Trebuchet MS"/>
                <a:ea typeface="Trebuchet MS"/>
                <a:cs typeface="Trebuchet MS"/>
                <a:sym typeface="Trebuchet MS"/>
              </a:rPr>
              <a:t>undergraduate students </a:t>
            </a:r>
            <a:r>
              <a:rPr lang="en-US" sz="2800" dirty="0">
                <a:solidFill>
                  <a:schemeClr val="dk1"/>
                </a:solidFill>
                <a:latin typeface="Trebuchet MS"/>
                <a:ea typeface="Trebuchet MS"/>
                <a:cs typeface="Trebuchet MS"/>
                <a:sym typeface="Trebuchet MS"/>
              </a:rPr>
              <a:t>through the Honors college. </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Requirement is to enroll in the following </a:t>
            </a:r>
            <a:r>
              <a:rPr lang="en-US" sz="2800" dirty="0" smtClean="0">
                <a:solidFill>
                  <a:schemeClr val="dk1"/>
                </a:solidFill>
                <a:latin typeface="Trebuchet MS"/>
                <a:ea typeface="Trebuchet MS"/>
                <a:cs typeface="Trebuchet MS"/>
                <a:sym typeface="Trebuchet MS"/>
              </a:rPr>
              <a:t>courses:</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b="1" dirty="0">
                <a:solidFill>
                  <a:schemeClr val="dk1"/>
                </a:solidFill>
                <a:latin typeface="Trebuchet MS"/>
                <a:ea typeface="Trebuchet MS"/>
                <a:cs typeface="Trebuchet MS"/>
                <a:sym typeface="Trebuchet MS"/>
              </a:rPr>
              <a:t>  </a:t>
            </a:r>
            <a:r>
              <a:rPr lang="en-US" sz="2800" b="1" u="sng" dirty="0">
                <a:solidFill>
                  <a:schemeClr val="dk1"/>
                </a:solidFill>
                <a:latin typeface="Trebuchet MS"/>
                <a:ea typeface="Trebuchet MS"/>
                <a:cs typeface="Trebuchet MS"/>
                <a:sym typeface="Trebuchet MS"/>
              </a:rPr>
              <a:t>Summer I</a:t>
            </a:r>
            <a:endParaRPr sz="2800" b="1" u="sng"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  UH 4504: Honors Discovery and Innovation Studio (3 credits)</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  UH 4994: Honors Undergraduate Research (3 credits)</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b="1" dirty="0">
                <a:solidFill>
                  <a:schemeClr val="dk1"/>
                </a:solidFill>
                <a:latin typeface="Trebuchet MS"/>
                <a:ea typeface="Trebuchet MS"/>
                <a:cs typeface="Trebuchet MS"/>
                <a:sym typeface="Trebuchet MS"/>
              </a:rPr>
              <a:t>  </a:t>
            </a:r>
            <a:r>
              <a:rPr lang="en-US" sz="2800" b="1" u="sng" dirty="0">
                <a:solidFill>
                  <a:schemeClr val="dk1"/>
                </a:solidFill>
                <a:latin typeface="Trebuchet MS"/>
                <a:ea typeface="Trebuchet MS"/>
                <a:cs typeface="Trebuchet MS"/>
                <a:sym typeface="Trebuchet MS"/>
              </a:rPr>
              <a:t>Summer II</a:t>
            </a:r>
            <a:endParaRPr sz="2800" b="1" u="sng"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  UH 4504: Honors Discovery and Innovation Studio (3 credits)</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  UH 4994: Honors Undergraduate Research (3 credits)</a:t>
            </a:r>
            <a:endParaRPr sz="2800" dirty="0">
              <a:solidFill>
                <a:schemeClr val="dk1"/>
              </a:solidFill>
              <a:latin typeface="Trebuchet MS"/>
              <a:ea typeface="Trebuchet MS"/>
              <a:cs typeface="Trebuchet MS"/>
              <a:sym typeface="Trebuchet MS"/>
            </a:endParaRPr>
          </a:p>
        </p:txBody>
      </p:sp>
      <p:sp>
        <p:nvSpPr>
          <p:cNvPr id="77" name="TextBox 76"/>
          <p:cNvSpPr txBox="1"/>
          <p:nvPr/>
        </p:nvSpPr>
        <p:spPr>
          <a:xfrm>
            <a:off x="23862661" y="14339418"/>
            <a:ext cx="9842629" cy="369332"/>
          </a:xfrm>
          <a:prstGeom prst="rect">
            <a:avLst/>
          </a:prstGeom>
          <a:noFill/>
        </p:spPr>
        <p:txBody>
          <a:bodyPr wrap="square" rtlCol="0">
            <a:spAutoFit/>
          </a:bodyPr>
          <a:lstStyle/>
          <a:p>
            <a:pPr lvl="0"/>
            <a:r>
              <a:rPr lang="en-US" sz="1800" i="1" dirty="0" smtClean="0">
                <a:solidFill>
                  <a:schemeClr val="bg2">
                    <a:lumMod val="50000"/>
                  </a:schemeClr>
                </a:solidFill>
                <a:latin typeface="Trebuchet MS"/>
                <a:ea typeface="Trebuchet MS"/>
                <a:cs typeface="Trebuchet MS"/>
                <a:sym typeface="Trebuchet MS"/>
              </a:rPr>
              <a:t>DSPG 2017 fellows, undergraduate students, SDAL faculty and postdocs during a training.</a:t>
            </a:r>
            <a:endParaRPr lang="en-US" sz="1800" i="1" dirty="0">
              <a:solidFill>
                <a:schemeClr val="bg2">
                  <a:lumMod val="50000"/>
                </a:schemeClr>
              </a:solidFill>
              <a:latin typeface="Trebuchet MS" charset="0"/>
              <a:ea typeface="Trebuchet MS" charset="0"/>
              <a:cs typeface="Trebuchet MS" charset="0"/>
            </a:endParaRPr>
          </a:p>
        </p:txBody>
      </p:sp>
      <p:pic>
        <p:nvPicPr>
          <p:cNvPr id="83" name="Shape 108"/>
          <p:cNvPicPr preferRelativeResize="0"/>
          <p:nvPr/>
        </p:nvPicPr>
        <p:blipFill>
          <a:blip r:embed="rId8">
            <a:alphaModFix/>
          </a:blip>
          <a:stretch>
            <a:fillRect/>
          </a:stretch>
        </p:blipFill>
        <p:spPr>
          <a:xfrm>
            <a:off x="12153899" y="16181240"/>
            <a:ext cx="8902633" cy="5659566"/>
          </a:xfrm>
          <a:prstGeom prst="rect">
            <a:avLst/>
          </a:prstGeom>
          <a:noFill/>
          <a:ln>
            <a:noFill/>
          </a:ln>
        </p:spPr>
      </p:pic>
      <p:pic>
        <p:nvPicPr>
          <p:cNvPr id="84" name="Shape 114"/>
          <p:cNvPicPr preferRelativeResize="0"/>
          <p:nvPr/>
        </p:nvPicPr>
        <p:blipFill>
          <a:blip r:embed="rId9">
            <a:alphaModFix/>
          </a:blip>
          <a:stretch>
            <a:fillRect/>
          </a:stretch>
        </p:blipFill>
        <p:spPr>
          <a:xfrm>
            <a:off x="8961263" y="32991225"/>
            <a:ext cx="5439084" cy="3372263"/>
          </a:xfrm>
          <a:prstGeom prst="rect">
            <a:avLst/>
          </a:prstGeom>
          <a:noFill/>
          <a:ln>
            <a:noFill/>
          </a:ln>
        </p:spPr>
      </p:pic>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367" y="22367318"/>
            <a:ext cx="34233346" cy="1977865"/>
          </a:xfrm>
          <a:prstGeom prst="rect">
            <a:avLst/>
          </a:prstGeom>
        </p:spPr>
      </p:pic>
      <p:sp>
        <p:nvSpPr>
          <p:cNvPr id="86" name="Shape 93"/>
          <p:cNvSpPr txBox="1"/>
          <p:nvPr/>
        </p:nvSpPr>
        <p:spPr>
          <a:xfrm>
            <a:off x="2037647" y="22240799"/>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dirty="0" smtClean="0">
                <a:solidFill>
                  <a:srgbClr val="141F22"/>
                </a:solidFill>
                <a:latin typeface="Raleway"/>
                <a:ea typeface="Raleway"/>
                <a:cs typeface="Raleway"/>
                <a:sym typeface="Raleway"/>
              </a:rPr>
              <a:t>A Wide Variety of Projects</a:t>
            </a:r>
            <a:endParaRPr sz="4800" b="0" i="0" u="none" strike="noStrike" cap="none" dirty="0">
              <a:solidFill>
                <a:srgbClr val="141F22"/>
              </a:solidFill>
              <a:latin typeface="Raleway"/>
              <a:ea typeface="Raleway"/>
              <a:cs typeface="Raleway"/>
              <a:sym typeface="Raleway"/>
            </a:endParaRPr>
          </a:p>
        </p:txBody>
      </p:sp>
      <p:sp>
        <p:nvSpPr>
          <p:cNvPr id="87" name="Shape 93"/>
          <p:cNvSpPr txBox="1"/>
          <p:nvPr/>
        </p:nvSpPr>
        <p:spPr>
          <a:xfrm>
            <a:off x="2037647" y="6414059"/>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smtClean="0">
                <a:solidFill>
                  <a:srgbClr val="141F22"/>
                </a:solidFill>
                <a:latin typeface="Raleway"/>
                <a:ea typeface="Raleway"/>
                <a:cs typeface="Raleway"/>
                <a:sym typeface="Raleway"/>
              </a:rPr>
              <a:t>Program Description</a:t>
            </a:r>
            <a:endParaRPr sz="4800" b="0" i="0" u="none" strike="noStrike" cap="none" dirty="0">
              <a:solidFill>
                <a:srgbClr val="141F22"/>
              </a:solidFill>
              <a:latin typeface="Raleway"/>
              <a:ea typeface="Raleway"/>
              <a:cs typeface="Raleway"/>
              <a:sym typeface="Raleway"/>
            </a:endParaRPr>
          </a:p>
        </p:txBody>
      </p:sp>
      <p:pic>
        <p:nvPicPr>
          <p:cNvPr id="88" name="Shape 115"/>
          <p:cNvPicPr preferRelativeResize="0"/>
          <p:nvPr/>
        </p:nvPicPr>
        <p:blipFill>
          <a:blip r:embed="rId10">
            <a:alphaModFix/>
          </a:blip>
          <a:stretch>
            <a:fillRect/>
          </a:stretch>
        </p:blipFill>
        <p:spPr>
          <a:xfrm>
            <a:off x="2732337" y="31897034"/>
            <a:ext cx="5963089" cy="7033200"/>
          </a:xfrm>
          <a:prstGeom prst="rect">
            <a:avLst/>
          </a:prstGeom>
          <a:noFill/>
          <a:ln>
            <a:noFill/>
          </a:ln>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98" y="30694427"/>
            <a:ext cx="16489266" cy="1986330"/>
          </a:xfrm>
          <a:prstGeom prst="rect">
            <a:avLst/>
          </a:prstGeom>
        </p:spPr>
      </p:pic>
      <p:sp>
        <p:nvSpPr>
          <p:cNvPr id="90" name="Shape 93"/>
          <p:cNvSpPr txBox="1"/>
          <p:nvPr/>
        </p:nvSpPr>
        <p:spPr>
          <a:xfrm>
            <a:off x="2037647" y="30694427"/>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dirty="0">
                <a:solidFill>
                  <a:srgbClr val="141F22"/>
                </a:solidFill>
                <a:latin typeface="Raleway"/>
                <a:ea typeface="Raleway"/>
                <a:cs typeface="Raleway"/>
                <a:sym typeface="Raleway"/>
              </a:rPr>
              <a:t>DSPG </a:t>
            </a:r>
            <a:r>
              <a:rPr lang="en-US" sz="4800" dirty="0" smtClean="0">
                <a:solidFill>
                  <a:srgbClr val="141F22"/>
                </a:solidFill>
                <a:latin typeface="Raleway"/>
                <a:ea typeface="Raleway"/>
                <a:cs typeface="Raleway"/>
                <a:sym typeface="Raleway"/>
              </a:rPr>
              <a:t>Symposium</a:t>
            </a:r>
            <a:endParaRPr sz="4800" b="0" i="0" u="none" strike="noStrike" cap="none" dirty="0">
              <a:solidFill>
                <a:srgbClr val="141F22"/>
              </a:solidFill>
              <a:latin typeface="Raleway"/>
              <a:ea typeface="Raleway"/>
              <a:cs typeface="Raleway"/>
              <a:sym typeface="Raleway"/>
            </a:endParaRP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0311" y="30697074"/>
            <a:ext cx="16489266" cy="1986330"/>
          </a:xfrm>
          <a:prstGeom prst="rect">
            <a:avLst/>
          </a:prstGeom>
        </p:spPr>
      </p:pic>
      <p:sp>
        <p:nvSpPr>
          <p:cNvPr id="92" name="Shape 93"/>
          <p:cNvSpPr txBox="1"/>
          <p:nvPr/>
        </p:nvSpPr>
        <p:spPr>
          <a:xfrm>
            <a:off x="20560960" y="30697074"/>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dirty="0" smtClean="0">
                <a:solidFill>
                  <a:srgbClr val="141F22"/>
                </a:solidFill>
                <a:latin typeface="Raleway"/>
                <a:ea typeface="Raleway"/>
                <a:cs typeface="Raleway"/>
                <a:sym typeface="Raleway"/>
              </a:rPr>
              <a:t>Thanks to Our Sponsors</a:t>
            </a:r>
            <a:endParaRPr sz="4800" b="0" i="0" u="none" strike="noStrike" cap="none" dirty="0">
              <a:solidFill>
                <a:srgbClr val="141F22"/>
              </a:solidFill>
              <a:latin typeface="Raleway"/>
              <a:ea typeface="Raleway"/>
              <a:cs typeface="Raleway"/>
              <a:sym typeface="Raleway"/>
            </a:endParaRPr>
          </a:p>
        </p:txBody>
      </p:sp>
      <p:sp>
        <p:nvSpPr>
          <p:cNvPr id="93" name="Shape 103"/>
          <p:cNvSpPr txBox="1"/>
          <p:nvPr/>
        </p:nvSpPr>
        <p:spPr>
          <a:xfrm>
            <a:off x="26652127" y="31897034"/>
            <a:ext cx="7787400" cy="7033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2400" b="1" dirty="0">
                <a:solidFill>
                  <a:srgbClr val="4775A4"/>
                </a:solidFill>
                <a:latin typeface="Trebuchet MS"/>
                <a:ea typeface="Trebuchet MS"/>
                <a:cs typeface="Trebuchet MS"/>
                <a:sym typeface="Trebuchet MS"/>
              </a:rPr>
              <a:t>Local / State Government</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Arlington </a:t>
            </a:r>
            <a:r>
              <a:rPr lang="en-US" sz="2400" dirty="0" smtClean="0">
                <a:solidFill>
                  <a:schemeClr val="dk1"/>
                </a:solidFill>
                <a:latin typeface="Trebuchet MS"/>
                <a:ea typeface="Trebuchet MS"/>
                <a:cs typeface="Trebuchet MS"/>
                <a:sym typeface="Trebuchet MS"/>
              </a:rPr>
              <a:t>and Fairfax Counties</a:t>
            </a:r>
          </a:p>
          <a:p>
            <a:pPr marL="0" lvl="0" indent="0" algn="ctr" rtl="0">
              <a:lnSpc>
                <a:spcPct val="90000"/>
              </a:lnSpc>
              <a:spcBef>
                <a:spcPts val="0"/>
              </a:spcBef>
              <a:spcAft>
                <a:spcPts val="0"/>
              </a:spcAft>
              <a:buNone/>
            </a:pPr>
            <a:r>
              <a:rPr lang="en-US" sz="2400" dirty="0" smtClean="0">
                <a:solidFill>
                  <a:schemeClr val="dk1"/>
                </a:solidFill>
                <a:latin typeface="Trebuchet MS"/>
                <a:ea typeface="Trebuchet MS"/>
                <a:cs typeface="Trebuchet MS"/>
                <a:sym typeface="Trebuchet MS"/>
              </a:rPr>
              <a:t>City of Alexandria</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Virginia Department of Health</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Virginia Department of Emergency </a:t>
            </a:r>
            <a:r>
              <a:rPr lang="en-US" sz="2400" dirty="0" smtClean="0">
                <a:solidFill>
                  <a:schemeClr val="dk1"/>
                </a:solidFill>
                <a:latin typeface="Trebuchet MS"/>
                <a:ea typeface="Trebuchet MS"/>
                <a:cs typeface="Trebuchet MS"/>
                <a:sym typeface="Trebuchet MS"/>
              </a:rPr>
              <a:t>Management</a:t>
            </a:r>
          </a:p>
          <a:p>
            <a:pPr marL="0" lvl="0" indent="0" algn="ctr" rtl="0">
              <a:lnSpc>
                <a:spcPct val="90000"/>
              </a:lnSpc>
              <a:spcBef>
                <a:spcPts val="0"/>
              </a:spcBef>
              <a:spcAft>
                <a:spcPts val="0"/>
              </a:spcAft>
              <a:buNone/>
            </a:pPr>
            <a:r>
              <a:rPr lang="en-US" sz="2400" dirty="0" smtClean="0">
                <a:solidFill>
                  <a:schemeClr val="dk1"/>
                </a:solidFill>
                <a:latin typeface="Trebuchet MS"/>
                <a:ea typeface="Trebuchet MS"/>
                <a:cs typeface="Trebuchet MS"/>
                <a:sym typeface="Trebuchet MS"/>
              </a:rPr>
              <a:t>Washington Metropolitan Area Transit Authority</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dirty="0">
                <a:solidFill>
                  <a:srgbClr val="4775A4"/>
                </a:solidFill>
                <a:latin typeface="Trebuchet MS"/>
                <a:ea typeface="Trebuchet MS"/>
                <a:cs typeface="Trebuchet MS"/>
                <a:sym typeface="Trebuchet MS"/>
              </a:rPr>
              <a:t>Federal Statistical Agencies</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smtClean="0">
                <a:solidFill>
                  <a:schemeClr val="dk1"/>
                </a:solidFill>
                <a:latin typeface="Trebuchet MS"/>
                <a:ea typeface="Trebuchet MS"/>
                <a:cs typeface="Trebuchet MS"/>
                <a:sym typeface="Trebuchet MS"/>
              </a:rPr>
              <a:t>National </a:t>
            </a:r>
            <a:r>
              <a:rPr lang="en-US" sz="2400" dirty="0">
                <a:solidFill>
                  <a:schemeClr val="dk1"/>
                </a:solidFill>
                <a:latin typeface="Trebuchet MS"/>
                <a:ea typeface="Trebuchet MS"/>
                <a:cs typeface="Trebuchet MS"/>
                <a:sym typeface="Trebuchet MS"/>
              </a:rPr>
              <a:t>Center for Science and Engineering Statistics</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National Science Foundation</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U.S. Census </a:t>
            </a:r>
            <a:r>
              <a:rPr lang="en-US" sz="2400" dirty="0" smtClean="0">
                <a:solidFill>
                  <a:schemeClr val="dk1"/>
                </a:solidFill>
                <a:latin typeface="Trebuchet MS"/>
                <a:ea typeface="Trebuchet MS"/>
                <a:cs typeface="Trebuchet MS"/>
                <a:sym typeface="Trebuchet MS"/>
              </a:rPr>
              <a:t>Bureau</a:t>
            </a:r>
          </a:p>
          <a:p>
            <a:pPr algn="ctr">
              <a:lnSpc>
                <a:spcPct val="90000"/>
              </a:lnSpc>
            </a:pPr>
            <a:r>
              <a:rPr lang="en-US" sz="2400" dirty="0">
                <a:solidFill>
                  <a:schemeClr val="dk1"/>
                </a:solidFill>
                <a:latin typeface="Trebuchet MS"/>
                <a:ea typeface="Trebuchet MS"/>
                <a:cs typeface="Trebuchet MS"/>
                <a:sym typeface="Trebuchet MS"/>
              </a:rPr>
              <a:t>Housing and Urban Development</a:t>
            </a:r>
          </a:p>
          <a:p>
            <a:pPr marL="0" lvl="0" indent="0" algn="ctr" rtl="0">
              <a:lnSpc>
                <a:spcPct val="90000"/>
              </a:lnSpc>
              <a:spcBef>
                <a:spcPts val="0"/>
              </a:spcBef>
              <a:spcAft>
                <a:spcPts val="0"/>
              </a:spcAft>
              <a:buNone/>
            </a:pPr>
            <a:r>
              <a:rPr lang="en-US" sz="2400" b="1" dirty="0" smtClean="0">
                <a:solidFill>
                  <a:srgbClr val="4775A4"/>
                </a:solidFill>
                <a:latin typeface="Trebuchet MS"/>
                <a:ea typeface="Trebuchet MS"/>
                <a:cs typeface="Trebuchet MS"/>
                <a:sym typeface="Trebuchet MS"/>
              </a:rPr>
              <a:t>Department </a:t>
            </a:r>
            <a:r>
              <a:rPr lang="en-US" sz="2400" b="1" dirty="0">
                <a:solidFill>
                  <a:srgbClr val="4775A4"/>
                </a:solidFill>
                <a:latin typeface="Trebuchet MS"/>
                <a:ea typeface="Trebuchet MS"/>
                <a:cs typeface="Trebuchet MS"/>
                <a:sym typeface="Trebuchet MS"/>
              </a:rPr>
              <a:t>of Defense</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U.S. Army Research Institute</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Defense Advanced Research Project Agency</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The Minerva Research Initiative</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dirty="0">
                <a:solidFill>
                  <a:srgbClr val="4775A4"/>
                </a:solidFill>
                <a:latin typeface="Trebuchet MS"/>
                <a:ea typeface="Trebuchet MS"/>
                <a:cs typeface="Trebuchet MS"/>
                <a:sym typeface="Trebuchet MS"/>
              </a:rPr>
              <a:t>Industry</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MITRE Corporation</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Proctor &amp; Gamble</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dirty="0">
                <a:solidFill>
                  <a:srgbClr val="4775A4"/>
                </a:solidFill>
                <a:latin typeface="Trebuchet MS"/>
                <a:ea typeface="Trebuchet MS"/>
                <a:cs typeface="Trebuchet MS"/>
                <a:sym typeface="Trebuchet MS"/>
              </a:rPr>
              <a:t>Foundations</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Robert Wood Johnson</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Laura and John Arnold</a:t>
            </a:r>
            <a:endParaRPr sz="2400" dirty="0">
              <a:solidFill>
                <a:schemeClr val="dk1"/>
              </a:solidFill>
              <a:latin typeface="Trebuchet MS"/>
              <a:ea typeface="Trebuchet MS"/>
              <a:cs typeface="Trebuchet MS"/>
              <a:sym typeface="Trebuchet MS"/>
            </a:endParaRPr>
          </a:p>
        </p:txBody>
      </p:sp>
      <p:sp>
        <p:nvSpPr>
          <p:cNvPr id="94" name="TextBox 93"/>
          <p:cNvSpPr txBox="1"/>
          <p:nvPr/>
        </p:nvSpPr>
        <p:spPr>
          <a:xfrm>
            <a:off x="12153900" y="21875557"/>
            <a:ext cx="8902632" cy="646331"/>
          </a:xfrm>
          <a:prstGeom prst="rect">
            <a:avLst/>
          </a:prstGeom>
          <a:noFill/>
        </p:spPr>
        <p:txBody>
          <a:bodyPr wrap="square" rtlCol="0">
            <a:spAutoFit/>
          </a:bodyPr>
          <a:lstStyle/>
          <a:p>
            <a:pPr lvl="0"/>
            <a:r>
              <a:rPr lang="en-US" sz="1800" i="1" dirty="0" smtClean="0">
                <a:solidFill>
                  <a:schemeClr val="bg2">
                    <a:lumMod val="50000"/>
                  </a:schemeClr>
                </a:solidFill>
                <a:latin typeface="Trebuchet MS"/>
                <a:ea typeface="Trebuchet MS"/>
                <a:cs typeface="Trebuchet MS"/>
                <a:sym typeface="Trebuchet MS"/>
              </a:rPr>
              <a:t>DSPG 2018 fellows, undergraduate students, and alumni during the DSPG Symposium at Virginia Tech Research Center in Arlington.</a:t>
            </a:r>
            <a:endParaRPr lang="en-US" sz="1800" i="1" dirty="0">
              <a:solidFill>
                <a:schemeClr val="bg2">
                  <a:lumMod val="50000"/>
                </a:schemeClr>
              </a:solidFill>
              <a:latin typeface="Trebuchet MS" charset="0"/>
              <a:ea typeface="Trebuchet MS" charset="0"/>
              <a:cs typeface="Trebuchet MS" charset="0"/>
            </a:endParaRPr>
          </a:p>
        </p:txBody>
      </p:sp>
      <p:pic>
        <p:nvPicPr>
          <p:cNvPr id="10" name="Picture 9"/>
          <p:cNvPicPr>
            <a:picLocks noChangeAspect="1"/>
          </p:cNvPicPr>
          <p:nvPr/>
        </p:nvPicPr>
        <p:blipFill>
          <a:blip r:embed="rId11"/>
          <a:stretch>
            <a:fillRect/>
          </a:stretch>
        </p:blipFill>
        <p:spPr>
          <a:xfrm>
            <a:off x="20239435" y="23656893"/>
            <a:ext cx="5548370" cy="1037672"/>
          </a:xfrm>
          <a:prstGeom prst="rect">
            <a:avLst/>
          </a:prstGeom>
        </p:spPr>
      </p:pic>
      <p:pic>
        <p:nvPicPr>
          <p:cNvPr id="11" name="Picture 10"/>
          <p:cNvPicPr>
            <a:picLocks noChangeAspect="1"/>
          </p:cNvPicPr>
          <p:nvPr/>
        </p:nvPicPr>
        <p:blipFill>
          <a:blip r:embed="rId12"/>
          <a:stretch>
            <a:fillRect/>
          </a:stretch>
        </p:blipFill>
        <p:spPr>
          <a:xfrm>
            <a:off x="7028231" y="23724751"/>
            <a:ext cx="5918200" cy="1181100"/>
          </a:xfrm>
          <a:prstGeom prst="rect">
            <a:avLst/>
          </a:prstGeom>
        </p:spPr>
      </p:pic>
      <p:pic>
        <p:nvPicPr>
          <p:cNvPr id="97" name="Shape 86"/>
          <p:cNvPicPr preferRelativeResize="0"/>
          <p:nvPr/>
        </p:nvPicPr>
        <p:blipFill rotWithShape="1">
          <a:blip r:embed="rId13">
            <a:alphaModFix/>
          </a:blip>
          <a:srcRect t="4789"/>
          <a:stretch/>
        </p:blipFill>
        <p:spPr>
          <a:xfrm>
            <a:off x="7265952" y="25513037"/>
            <a:ext cx="7384200" cy="3947699"/>
          </a:xfrm>
          <a:prstGeom prst="rect">
            <a:avLst/>
          </a:prstGeom>
          <a:noFill/>
          <a:ln>
            <a:noFill/>
          </a:ln>
        </p:spPr>
      </p:pic>
      <p:pic>
        <p:nvPicPr>
          <p:cNvPr id="98" name="Shape 88" descr="Screen Shot 2017-07-12 at 10.27.00 AM.png"/>
          <p:cNvPicPr preferRelativeResize="0"/>
          <p:nvPr/>
        </p:nvPicPr>
        <p:blipFill rotWithShape="1">
          <a:blip r:embed="rId14">
            <a:alphaModFix/>
          </a:blip>
          <a:srcRect l="20823" t="13770" r="21056" b="11305"/>
          <a:stretch/>
        </p:blipFill>
        <p:spPr>
          <a:xfrm>
            <a:off x="24666277" y="33440171"/>
            <a:ext cx="739013" cy="861764"/>
          </a:xfrm>
          <a:prstGeom prst="rect">
            <a:avLst/>
          </a:prstGeom>
          <a:noFill/>
          <a:ln>
            <a:noFill/>
          </a:ln>
        </p:spPr>
      </p:pic>
      <p:pic>
        <p:nvPicPr>
          <p:cNvPr id="15" name="Picture 14"/>
          <p:cNvPicPr>
            <a:picLocks noChangeAspect="1"/>
          </p:cNvPicPr>
          <p:nvPr/>
        </p:nvPicPr>
        <p:blipFill>
          <a:blip r:embed="rId15"/>
          <a:stretch>
            <a:fillRect/>
          </a:stretch>
        </p:blipFill>
        <p:spPr>
          <a:xfrm>
            <a:off x="14820832" y="28896644"/>
            <a:ext cx="6235700" cy="1117600"/>
          </a:xfrm>
          <a:prstGeom prst="rect">
            <a:avLst/>
          </a:prstGeom>
        </p:spPr>
      </p:pic>
      <p:grpSp>
        <p:nvGrpSpPr>
          <p:cNvPr id="100" name="Group 99"/>
          <p:cNvGrpSpPr/>
          <p:nvPr/>
        </p:nvGrpSpPr>
        <p:grpSpPr>
          <a:xfrm>
            <a:off x="15098670" y="24836944"/>
            <a:ext cx="4215118" cy="3806246"/>
            <a:chOff x="27071883" y="22129423"/>
            <a:chExt cx="7980999" cy="7761753"/>
          </a:xfrm>
        </p:grpSpPr>
        <p:pic>
          <p:nvPicPr>
            <p:cNvPr id="101" name="Shape 114"/>
            <p:cNvPicPr preferRelativeResize="0"/>
            <p:nvPr/>
          </p:nvPicPr>
          <p:blipFill>
            <a:blip r:embed="rId16">
              <a:alphaModFix/>
            </a:blip>
            <a:stretch>
              <a:fillRect/>
            </a:stretch>
          </p:blipFill>
          <p:spPr>
            <a:xfrm>
              <a:off x="27071883" y="22134279"/>
              <a:ext cx="7980999" cy="7756897"/>
            </a:xfrm>
            <a:prstGeom prst="rect">
              <a:avLst/>
            </a:prstGeom>
            <a:noFill/>
            <a:ln>
              <a:noFill/>
            </a:ln>
          </p:spPr>
        </p:pic>
        <p:sp>
          <p:nvSpPr>
            <p:cNvPr id="102" name="Rectangle 101"/>
            <p:cNvSpPr/>
            <p:nvPr/>
          </p:nvSpPr>
          <p:spPr>
            <a:xfrm>
              <a:off x="32464926" y="22129423"/>
              <a:ext cx="2424220" cy="475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17"/>
          <a:stretch>
            <a:fillRect/>
          </a:stretch>
        </p:blipFill>
        <p:spPr>
          <a:xfrm>
            <a:off x="13800805" y="23574330"/>
            <a:ext cx="5981700" cy="1333500"/>
          </a:xfrm>
          <a:prstGeom prst="rect">
            <a:avLst/>
          </a:prstGeom>
        </p:spPr>
      </p:pic>
      <p:pic>
        <p:nvPicPr>
          <p:cNvPr id="103" name="Picture 2" descr="Screen Shot 2017-07-11 at 11.21.35 AM.png"/>
          <p:cNvPicPr>
            <a:picLocks noChangeAspect="1" noChangeArrowheads="1"/>
          </p:cNvPicPr>
          <p:nvPr/>
        </p:nvPicPr>
        <p:blipFill rotWithShape="1">
          <a:blip r:embed="rId18">
            <a:extLst>
              <a:ext uri="{28A0092B-C50C-407E-A947-70E740481C1C}">
                <a14:useLocalDpi xmlns:a14="http://schemas.microsoft.com/office/drawing/2010/main" val="0"/>
              </a:ext>
            </a:extLst>
          </a:blip>
          <a:srcRect l="3304" t="4420" r="2448" b="2182"/>
          <a:stretch/>
        </p:blipFill>
        <p:spPr bwMode="auto">
          <a:xfrm>
            <a:off x="1841113" y="24697347"/>
            <a:ext cx="4629910" cy="37150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9"/>
          <a:stretch>
            <a:fillRect/>
          </a:stretch>
        </p:blipFill>
        <p:spPr>
          <a:xfrm>
            <a:off x="1907436" y="23567054"/>
            <a:ext cx="4597400" cy="1079500"/>
          </a:xfrm>
          <a:prstGeom prst="rect">
            <a:avLst/>
          </a:prstGeom>
        </p:spPr>
      </p:pic>
      <p:pic>
        <p:nvPicPr>
          <p:cNvPr id="104" name="Shape 112"/>
          <p:cNvPicPr preferRelativeResize="0"/>
          <p:nvPr/>
        </p:nvPicPr>
        <p:blipFill>
          <a:blip r:embed="rId20">
            <a:alphaModFix/>
          </a:blip>
          <a:stretch>
            <a:fillRect/>
          </a:stretch>
        </p:blipFill>
        <p:spPr>
          <a:xfrm>
            <a:off x="31091986" y="25045463"/>
            <a:ext cx="2505075" cy="2352675"/>
          </a:xfrm>
          <a:prstGeom prst="rect">
            <a:avLst/>
          </a:prstGeom>
          <a:noFill/>
          <a:ln>
            <a:noFill/>
          </a:ln>
        </p:spPr>
      </p:pic>
      <p:pic>
        <p:nvPicPr>
          <p:cNvPr id="21" name="Picture 20"/>
          <p:cNvPicPr>
            <a:picLocks noChangeAspect="1"/>
          </p:cNvPicPr>
          <p:nvPr/>
        </p:nvPicPr>
        <p:blipFill>
          <a:blip r:embed="rId21"/>
          <a:stretch>
            <a:fillRect/>
          </a:stretch>
        </p:blipFill>
        <p:spPr>
          <a:xfrm>
            <a:off x="26160819" y="26782656"/>
            <a:ext cx="4927600" cy="1117600"/>
          </a:xfrm>
          <a:prstGeom prst="rect">
            <a:avLst/>
          </a:prstGeom>
        </p:spPr>
      </p:pic>
      <p:sp>
        <p:nvSpPr>
          <p:cNvPr id="105" name="Shape 157"/>
          <p:cNvSpPr txBox="1"/>
          <p:nvPr/>
        </p:nvSpPr>
        <p:spPr>
          <a:xfrm>
            <a:off x="7050059" y="25122181"/>
            <a:ext cx="6425399" cy="216895"/>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C00000"/>
              </a:buClr>
              <a:buSzPct val="25000"/>
              <a:buFont typeface="Trebuchet MS"/>
              <a:buNone/>
            </a:pPr>
            <a:r>
              <a:rPr lang="en-US" sz="1400" b="1" i="0" u="none" strike="noStrike" cap="none">
                <a:solidFill>
                  <a:srgbClr val="C00000"/>
                </a:solidFill>
                <a:latin typeface="Trebuchet MS"/>
                <a:ea typeface="Trebuchet MS"/>
                <a:cs typeface="Trebuchet MS"/>
                <a:sym typeface="Trebuchet MS"/>
              </a:rPr>
              <a:t>% of Overall Students reporting Depressive Symptoms</a:t>
            </a:r>
          </a:p>
        </p:txBody>
      </p:sp>
      <p:pic>
        <p:nvPicPr>
          <p:cNvPr id="22" name="Picture 21"/>
          <p:cNvPicPr>
            <a:picLocks noChangeAspect="1"/>
          </p:cNvPicPr>
          <p:nvPr/>
        </p:nvPicPr>
        <p:blipFill>
          <a:blip r:embed="rId22"/>
          <a:stretch>
            <a:fillRect/>
          </a:stretch>
        </p:blipFill>
        <p:spPr>
          <a:xfrm>
            <a:off x="26938605" y="23666073"/>
            <a:ext cx="5270500" cy="1092200"/>
          </a:xfrm>
          <a:prstGeom prst="rect">
            <a:avLst/>
          </a:prstGeom>
        </p:spPr>
      </p:pic>
      <p:pic>
        <p:nvPicPr>
          <p:cNvPr id="106" name="Shape 111"/>
          <p:cNvPicPr preferRelativeResize="0"/>
          <p:nvPr/>
        </p:nvPicPr>
        <p:blipFill>
          <a:blip r:embed="rId23">
            <a:alphaModFix/>
          </a:blip>
          <a:stretch>
            <a:fillRect/>
          </a:stretch>
        </p:blipFill>
        <p:spPr>
          <a:xfrm>
            <a:off x="26192352" y="25032653"/>
            <a:ext cx="3789575" cy="1432650"/>
          </a:xfrm>
          <a:prstGeom prst="rect">
            <a:avLst/>
          </a:prstGeom>
          <a:noFill/>
          <a:ln>
            <a:noFill/>
          </a:ln>
        </p:spPr>
      </p:pic>
      <p:pic>
        <p:nvPicPr>
          <p:cNvPr id="107" name="Shape 116"/>
          <p:cNvPicPr preferRelativeResize="0"/>
          <p:nvPr/>
        </p:nvPicPr>
        <p:blipFill>
          <a:blip r:embed="rId24">
            <a:alphaModFix/>
          </a:blip>
          <a:stretch>
            <a:fillRect/>
          </a:stretch>
        </p:blipFill>
        <p:spPr>
          <a:xfrm>
            <a:off x="30447241" y="28181316"/>
            <a:ext cx="3523727" cy="1837800"/>
          </a:xfrm>
          <a:prstGeom prst="rect">
            <a:avLst/>
          </a:prstGeom>
          <a:noFill/>
          <a:ln>
            <a:noFill/>
          </a:ln>
        </p:spPr>
      </p:pic>
      <p:pic>
        <p:nvPicPr>
          <p:cNvPr id="108" name="Picture 107"/>
          <p:cNvPicPr>
            <a:picLocks noChangeAspect="1"/>
          </p:cNvPicPr>
          <p:nvPr/>
        </p:nvPicPr>
        <p:blipFill>
          <a:blip r:embed="rId25"/>
          <a:stretch>
            <a:fillRect/>
          </a:stretch>
        </p:blipFill>
        <p:spPr>
          <a:xfrm>
            <a:off x="25396311" y="32389486"/>
            <a:ext cx="1082505" cy="1082505"/>
          </a:xfrm>
          <a:prstGeom prst="rect">
            <a:avLst/>
          </a:prstGeom>
        </p:spPr>
      </p:pic>
      <p:pic>
        <p:nvPicPr>
          <p:cNvPr id="24" name="Picture 23"/>
          <p:cNvPicPr>
            <a:picLocks noChangeAspect="1"/>
          </p:cNvPicPr>
          <p:nvPr/>
        </p:nvPicPr>
        <p:blipFill>
          <a:blip r:embed="rId26"/>
          <a:stretch>
            <a:fillRect/>
          </a:stretch>
        </p:blipFill>
        <p:spPr>
          <a:xfrm>
            <a:off x="24219672" y="28539487"/>
            <a:ext cx="6108700" cy="812800"/>
          </a:xfrm>
          <a:prstGeom prst="rect">
            <a:avLst/>
          </a:prstGeom>
        </p:spPr>
      </p:pic>
      <p:pic>
        <p:nvPicPr>
          <p:cNvPr id="25" name="Picture 24"/>
          <p:cNvPicPr>
            <a:picLocks noChangeAspect="1"/>
          </p:cNvPicPr>
          <p:nvPr/>
        </p:nvPicPr>
        <p:blipFill>
          <a:blip r:embed="rId27"/>
          <a:stretch>
            <a:fillRect/>
          </a:stretch>
        </p:blipFill>
        <p:spPr>
          <a:xfrm>
            <a:off x="3115311" y="28816455"/>
            <a:ext cx="5715000" cy="1028700"/>
          </a:xfrm>
          <a:prstGeom prst="rect">
            <a:avLst/>
          </a:prstGeom>
        </p:spPr>
      </p:pic>
      <p:sp>
        <p:nvSpPr>
          <p:cNvPr id="109" name="TextBox 108"/>
          <p:cNvSpPr txBox="1"/>
          <p:nvPr/>
        </p:nvSpPr>
        <p:spPr>
          <a:xfrm>
            <a:off x="8830311" y="36363488"/>
            <a:ext cx="6145146" cy="923330"/>
          </a:xfrm>
          <a:prstGeom prst="rect">
            <a:avLst/>
          </a:prstGeom>
          <a:noFill/>
        </p:spPr>
        <p:txBody>
          <a:bodyPr wrap="square" rtlCol="0">
            <a:spAutoFit/>
          </a:bodyPr>
          <a:lstStyle/>
          <a:p>
            <a:pPr lvl="0"/>
            <a:r>
              <a:rPr lang="en-US" sz="1800" i="1" dirty="0" smtClean="0">
                <a:solidFill>
                  <a:schemeClr val="bg2">
                    <a:lumMod val="50000"/>
                  </a:schemeClr>
                </a:solidFill>
                <a:latin typeface="Trebuchet MS"/>
                <a:ea typeface="Trebuchet MS"/>
                <a:cs typeface="Trebuchet MS"/>
                <a:sym typeface="Trebuchet MS"/>
              </a:rPr>
              <a:t>DSPG Directors Gizem Korkmaz and Aaron Schroeder </a:t>
            </a:r>
          </a:p>
          <a:p>
            <a:pPr lvl="0"/>
            <a:r>
              <a:rPr lang="en-US" sz="1800" i="1" dirty="0" smtClean="0">
                <a:solidFill>
                  <a:schemeClr val="bg2">
                    <a:lumMod val="50000"/>
                  </a:schemeClr>
                </a:solidFill>
                <a:latin typeface="Trebuchet MS"/>
                <a:ea typeface="Trebuchet MS"/>
                <a:cs typeface="Trebuchet MS"/>
                <a:sym typeface="Trebuchet MS"/>
              </a:rPr>
              <a:t>with 2018 Fellows </a:t>
            </a:r>
            <a:r>
              <a:rPr lang="en-US" sz="1800" i="1" dirty="0" err="1" smtClean="0">
                <a:solidFill>
                  <a:schemeClr val="bg2">
                    <a:lumMod val="50000"/>
                  </a:schemeClr>
                </a:solidFill>
                <a:latin typeface="Trebuchet MS"/>
                <a:ea typeface="Trebuchet MS"/>
                <a:cs typeface="Trebuchet MS"/>
                <a:sym typeface="Trebuchet MS"/>
              </a:rPr>
              <a:t>Zarni</a:t>
            </a:r>
            <a:r>
              <a:rPr lang="en-US" sz="1800" i="1" dirty="0" smtClean="0">
                <a:solidFill>
                  <a:schemeClr val="bg2">
                    <a:lumMod val="50000"/>
                  </a:schemeClr>
                </a:solidFill>
                <a:latin typeface="Trebuchet MS"/>
                <a:ea typeface="Trebuchet MS"/>
                <a:cs typeface="Trebuchet MS"/>
                <a:sym typeface="Trebuchet MS"/>
              </a:rPr>
              <a:t> </a:t>
            </a:r>
            <a:r>
              <a:rPr lang="en-US" sz="1800" i="1" dirty="0" err="1" smtClean="0">
                <a:solidFill>
                  <a:schemeClr val="bg2">
                    <a:lumMod val="50000"/>
                  </a:schemeClr>
                </a:solidFill>
                <a:latin typeface="Trebuchet MS"/>
                <a:ea typeface="Trebuchet MS"/>
                <a:cs typeface="Trebuchet MS"/>
                <a:sym typeface="Trebuchet MS"/>
              </a:rPr>
              <a:t>Htet</a:t>
            </a:r>
            <a:r>
              <a:rPr lang="en-US" sz="1800" i="1" dirty="0" smtClean="0">
                <a:solidFill>
                  <a:schemeClr val="bg2">
                    <a:lumMod val="50000"/>
                  </a:schemeClr>
                </a:solidFill>
                <a:latin typeface="Trebuchet MS"/>
                <a:ea typeface="Trebuchet MS"/>
                <a:cs typeface="Trebuchet MS"/>
                <a:sym typeface="Trebuchet MS"/>
              </a:rPr>
              <a:t> (NYU), Claire </a:t>
            </a:r>
            <a:r>
              <a:rPr lang="en-US" sz="1800" i="1" dirty="0" err="1" smtClean="0">
                <a:solidFill>
                  <a:schemeClr val="bg2">
                    <a:lumMod val="50000"/>
                  </a:schemeClr>
                </a:solidFill>
                <a:latin typeface="Trebuchet MS"/>
                <a:ea typeface="Trebuchet MS"/>
                <a:cs typeface="Trebuchet MS"/>
                <a:sym typeface="Trebuchet MS"/>
              </a:rPr>
              <a:t>Kelling</a:t>
            </a:r>
            <a:r>
              <a:rPr lang="en-US" sz="1800" i="1" dirty="0" smtClean="0">
                <a:solidFill>
                  <a:schemeClr val="bg2">
                    <a:lumMod val="50000"/>
                  </a:schemeClr>
                </a:solidFill>
                <a:latin typeface="Trebuchet MS"/>
                <a:ea typeface="Trebuchet MS"/>
                <a:cs typeface="Trebuchet MS"/>
                <a:sym typeface="Trebuchet MS"/>
              </a:rPr>
              <a:t> (PSU) and </a:t>
            </a:r>
            <a:r>
              <a:rPr lang="en-US" sz="1800" i="1" dirty="0" err="1" smtClean="0">
                <a:solidFill>
                  <a:schemeClr val="bg2">
                    <a:lumMod val="50000"/>
                  </a:schemeClr>
                </a:solidFill>
                <a:latin typeface="Trebuchet MS"/>
                <a:ea typeface="Trebuchet MS"/>
                <a:cs typeface="Trebuchet MS"/>
                <a:sym typeface="Trebuchet MS"/>
              </a:rPr>
              <a:t>Lata</a:t>
            </a:r>
            <a:r>
              <a:rPr lang="en-US" sz="1800" i="1" dirty="0" smtClean="0">
                <a:solidFill>
                  <a:schemeClr val="bg2">
                    <a:lumMod val="50000"/>
                  </a:schemeClr>
                </a:solidFill>
                <a:latin typeface="Trebuchet MS"/>
                <a:ea typeface="Trebuchet MS"/>
                <a:cs typeface="Trebuchet MS"/>
                <a:sym typeface="Trebuchet MS"/>
              </a:rPr>
              <a:t> </a:t>
            </a:r>
            <a:r>
              <a:rPr lang="en-US" sz="1800" i="1" dirty="0" err="1" smtClean="0">
                <a:solidFill>
                  <a:schemeClr val="bg2">
                    <a:lumMod val="50000"/>
                  </a:schemeClr>
                </a:solidFill>
                <a:latin typeface="Trebuchet MS"/>
                <a:ea typeface="Trebuchet MS"/>
                <a:cs typeface="Trebuchet MS"/>
                <a:sym typeface="Trebuchet MS"/>
              </a:rPr>
              <a:t>Kodali</a:t>
            </a:r>
            <a:r>
              <a:rPr lang="en-US" sz="1800" i="1" dirty="0" smtClean="0">
                <a:solidFill>
                  <a:schemeClr val="bg2">
                    <a:lumMod val="50000"/>
                  </a:schemeClr>
                </a:solidFill>
                <a:latin typeface="Trebuchet MS"/>
                <a:ea typeface="Trebuchet MS"/>
                <a:cs typeface="Trebuchet MS"/>
                <a:sym typeface="Trebuchet MS"/>
              </a:rPr>
              <a:t> (VT)</a:t>
            </a:r>
            <a:endParaRPr lang="en-US" sz="1800" i="1" dirty="0">
              <a:solidFill>
                <a:schemeClr val="bg2">
                  <a:lumMod val="50000"/>
                </a:schemeClr>
              </a:solidFill>
              <a:latin typeface="Trebuchet MS" charset="0"/>
              <a:ea typeface="Trebuchet MS" charset="0"/>
              <a:cs typeface="Trebuchet MS" charset="0"/>
            </a:endParaRPr>
          </a:p>
        </p:txBody>
      </p:sp>
      <p:sp>
        <p:nvSpPr>
          <p:cNvPr id="110" name="Shape 97"/>
          <p:cNvSpPr txBox="1"/>
          <p:nvPr/>
        </p:nvSpPr>
        <p:spPr>
          <a:xfrm>
            <a:off x="26113205" y="36267640"/>
            <a:ext cx="347400" cy="32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 name="Shape 105"/>
          <p:cNvPicPr preferRelativeResize="0"/>
          <p:nvPr/>
        </p:nvPicPr>
        <p:blipFill>
          <a:blip r:embed="rId28">
            <a:alphaModFix/>
          </a:blip>
          <a:stretch>
            <a:fillRect/>
          </a:stretch>
        </p:blipFill>
        <p:spPr>
          <a:xfrm>
            <a:off x="20057826" y="31892760"/>
            <a:ext cx="6281104" cy="7033200"/>
          </a:xfrm>
          <a:prstGeom prst="rect">
            <a:avLst/>
          </a:prstGeom>
          <a:noFill/>
          <a:ln>
            <a:noFill/>
          </a:ln>
        </p:spPr>
      </p:pic>
      <p:pic>
        <p:nvPicPr>
          <p:cNvPr id="112" name="Shape 113"/>
          <p:cNvPicPr preferRelativeResize="0"/>
          <p:nvPr/>
        </p:nvPicPr>
        <p:blipFill>
          <a:blip r:embed="rId29">
            <a:alphaModFix/>
          </a:blip>
          <a:stretch>
            <a:fillRect/>
          </a:stretch>
        </p:blipFill>
        <p:spPr>
          <a:xfrm>
            <a:off x="24379657" y="32394647"/>
            <a:ext cx="952500" cy="942975"/>
          </a:xfrm>
          <a:prstGeom prst="rect">
            <a:avLst/>
          </a:prstGeom>
          <a:noFill/>
          <a:ln>
            <a:noFill/>
          </a:ln>
        </p:spPr>
      </p:pic>
      <p:pic>
        <p:nvPicPr>
          <p:cNvPr id="113" name="Shape 104"/>
          <p:cNvPicPr preferRelativeResize="0"/>
          <p:nvPr/>
        </p:nvPicPr>
        <p:blipFill>
          <a:blip r:embed="rId30">
            <a:alphaModFix/>
          </a:blip>
          <a:stretch>
            <a:fillRect/>
          </a:stretch>
        </p:blipFill>
        <p:spPr>
          <a:xfrm>
            <a:off x="25665275" y="33508377"/>
            <a:ext cx="721130" cy="850691"/>
          </a:xfrm>
          <a:prstGeom prst="rect">
            <a:avLst/>
          </a:prstGeom>
          <a:noFill/>
          <a:ln>
            <a:noFill/>
          </a:ln>
        </p:spPr>
      </p:pic>
    </p:spTree>
    <p:extLst>
      <p:ext uri="{BB962C8B-B14F-4D97-AF65-F5344CB8AC3E}">
        <p14:creationId xmlns:p14="http://schemas.microsoft.com/office/powerpoint/2010/main" val="76914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11571</TotalTime>
  <Words>554</Words>
  <Application>Microsoft Macintosh PowerPoint</Application>
  <PresentationFormat>Custom</PresentationFormat>
  <Paragraphs>59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Blanch Caps</vt:lpstr>
      <vt:lpstr>Calibri</vt:lpstr>
      <vt:lpstr>Calibri Light</vt:lpstr>
      <vt:lpstr>Trebuchet MS</vt:lpstr>
      <vt:lpstr>Arial</vt:lpstr>
      <vt:lpstr>Raleway</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xandershanks@yahoo.com</dc:creator>
  <cp:lastModifiedBy>Gizem Korkmaz</cp:lastModifiedBy>
  <cp:revision>66</cp:revision>
  <cp:lastPrinted>2017-07-21T20:56:48Z</cp:lastPrinted>
  <dcterms:created xsi:type="dcterms:W3CDTF">2017-07-12T21:21:51Z</dcterms:created>
  <dcterms:modified xsi:type="dcterms:W3CDTF">2018-03-20T17:18:14Z</dcterms:modified>
</cp:coreProperties>
</file>